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83" r:id="rId3"/>
    <p:sldId id="290" r:id="rId4"/>
    <p:sldId id="330" r:id="rId5"/>
    <p:sldId id="294" r:id="rId6"/>
    <p:sldId id="295" r:id="rId7"/>
    <p:sldId id="299" r:id="rId8"/>
    <p:sldId id="308" r:id="rId9"/>
    <p:sldId id="309" r:id="rId10"/>
    <p:sldId id="274" r:id="rId11"/>
    <p:sldId id="273" r:id="rId12"/>
    <p:sldId id="285" r:id="rId13"/>
    <p:sldId id="287" r:id="rId14"/>
    <p:sldId id="266" r:id="rId15"/>
    <p:sldId id="300" r:id="rId16"/>
    <p:sldId id="302" r:id="rId17"/>
    <p:sldId id="279" r:id="rId18"/>
    <p:sldId id="332" r:id="rId19"/>
    <p:sldId id="331" r:id="rId20"/>
    <p:sldId id="333" r:id="rId21"/>
    <p:sldId id="307" r:id="rId22"/>
    <p:sldId id="281" r:id="rId23"/>
    <p:sldId id="301" r:id="rId24"/>
    <p:sldId id="276" r:id="rId25"/>
    <p:sldId id="306" r:id="rId26"/>
    <p:sldId id="292" r:id="rId27"/>
    <p:sldId id="311" r:id="rId28"/>
    <p:sldId id="268" r:id="rId2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viewer" initials="R" lastIdx="5" clrIdx="0"/>
  <p:cmAuthor id="1" name="User" initials="U" lastIdx="16" clrIdx="1">
    <p:extLst/>
  </p:cmAuthor>
  <p:cmAuthor id="2" name="Jennifer Lamb" initials="JL" lastIdx="8"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E5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034" autoAdjust="0"/>
  </p:normalViewPr>
  <p:slideViewPr>
    <p:cSldViewPr>
      <p:cViewPr varScale="1">
        <p:scale>
          <a:sx n="56" d="100"/>
          <a:sy n="56" d="100"/>
        </p:scale>
        <p:origin x="198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nehasavant\Dropbox\PARC%20IEDTT\2018_Survey_Data\Data%20sent%20to%20Neha%2021%20Feb%2019.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95B-D54E-800D-AAE094BFFEC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95B-D54E-800D-AAE094BFFEC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95B-D54E-800D-AAE094BFFEC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95B-D54E-800D-AAE094BFFECE}"/>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395B-D54E-800D-AAE094BFFECE}"/>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395B-D54E-800D-AAE094BFFECE}"/>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395B-D54E-800D-AAE094BFFECE}"/>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395B-D54E-800D-AAE094BFFECE}"/>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395B-D54E-800D-AAE094BFFECE}"/>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395B-D54E-800D-AAE094BFFECE}"/>
              </c:ext>
            </c:extLst>
          </c:dPt>
          <c:dLbls>
            <c:dLbl>
              <c:idx val="0"/>
              <c:layout>
                <c:manualLayout>
                  <c:x val="-0.11767555841234138"/>
                  <c:y val="0.1282104134888897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95B-D54E-800D-AAE094BFFECE}"/>
                </c:ext>
              </c:extLst>
            </c:dLbl>
            <c:dLbl>
              <c:idx val="1"/>
              <c:layout>
                <c:manualLayout>
                  <c:x val="-8.4307274090738724E-2"/>
                  <c:y val="-0.1876827307581316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95B-D54E-800D-AAE094BFFECE}"/>
                </c:ext>
              </c:extLst>
            </c:dLbl>
            <c:dLbl>
              <c:idx val="2"/>
              <c:layout>
                <c:manualLayout>
                  <c:x val="0.11301114476075103"/>
                  <c:y val="-0.1513983592365090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95B-D54E-800D-AAE094BFFECE}"/>
                </c:ext>
              </c:extLst>
            </c:dLbl>
            <c:dLbl>
              <c:idx val="3"/>
              <c:layout>
                <c:manualLayout>
                  <c:x val="9.3038325566447047E-2"/>
                  <c:y val="2.102939357711166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95B-D54E-800D-AAE094BFFECE}"/>
                </c:ext>
              </c:extLst>
            </c:dLbl>
            <c:dLbl>
              <c:idx val="4"/>
              <c:layout>
                <c:manualLayout>
                  <c:x val="9.2934142160801328E-2"/>
                  <c:y val="8.818670899121898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95B-D54E-800D-AAE094BFFECE}"/>
                </c:ext>
              </c:extLst>
            </c:dLbl>
            <c:dLbl>
              <c:idx val="5"/>
              <c:layout>
                <c:manualLayout>
                  <c:x val="7.5295275590551186E-2"/>
                  <c:y val="0.1043214329884157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95B-D54E-800D-AAE094BFFECE}"/>
                </c:ext>
              </c:extLst>
            </c:dLbl>
            <c:dLbl>
              <c:idx val="6"/>
              <c:layout>
                <c:manualLayout>
                  <c:x val="-2.7891338582677193E-2"/>
                  <c:y val="3.318258646988499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395B-D54E-800D-AAE094BFFECE}"/>
                </c:ext>
              </c:extLst>
            </c:dLbl>
            <c:dLbl>
              <c:idx val="7"/>
              <c:layout>
                <c:manualLayout>
                  <c:x val="6.5494851605087823E-3"/>
                  <c:y val="-1.498928144453147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395B-D54E-800D-AAE094BFFECE}"/>
                </c:ext>
              </c:extLst>
            </c:dLbl>
            <c:dLbl>
              <c:idx val="8"/>
              <c:layout>
                <c:manualLayout>
                  <c:x val="5.7909502383630615E-2"/>
                  <c:y val="0.1388877437440738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395B-D54E-800D-AAE094BFFECE}"/>
                </c:ext>
              </c:extLst>
            </c:dLbl>
            <c:dLbl>
              <c:idx val="9"/>
              <c:layout>
                <c:manualLayout>
                  <c:x val="2.4763416111447552E-2"/>
                  <c:y val="0.1112734468400874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395B-D54E-800D-AAE094BFFEC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SEctors!$A$1:$J$1</c:f>
              <c:strCache>
                <c:ptCount val="10"/>
                <c:pt idx="0">
                  <c:v>Government</c:v>
                </c:pt>
                <c:pt idx="1">
                  <c:v>Academic</c:v>
                </c:pt>
                <c:pt idx="2">
                  <c:v>Non-Profit/NGO</c:v>
                </c:pt>
                <c:pt idx="3">
                  <c:v>Student</c:v>
                </c:pt>
                <c:pt idx="4">
                  <c:v>Self-employed</c:v>
                </c:pt>
                <c:pt idx="5">
                  <c:v>For-profit/Industry</c:v>
                </c:pt>
                <c:pt idx="6">
                  <c:v>Zoo/Aquarium</c:v>
                </c:pt>
                <c:pt idx="7">
                  <c:v>Nature Center</c:v>
                </c:pt>
                <c:pt idx="8">
                  <c:v>Retired</c:v>
                </c:pt>
                <c:pt idx="9">
                  <c:v>Prefer Not to Answer</c:v>
                </c:pt>
              </c:strCache>
            </c:strRef>
          </c:cat>
          <c:val>
            <c:numRef>
              <c:f>SEctors!$A$2:$J$2</c:f>
              <c:numCache>
                <c:formatCode>General</c:formatCode>
                <c:ptCount val="10"/>
                <c:pt idx="0">
                  <c:v>40</c:v>
                </c:pt>
                <c:pt idx="1">
                  <c:v>37</c:v>
                </c:pt>
                <c:pt idx="2">
                  <c:v>22</c:v>
                </c:pt>
                <c:pt idx="3">
                  <c:v>13</c:v>
                </c:pt>
                <c:pt idx="4">
                  <c:v>7</c:v>
                </c:pt>
                <c:pt idx="5">
                  <c:v>5</c:v>
                </c:pt>
                <c:pt idx="6">
                  <c:v>1</c:v>
                </c:pt>
                <c:pt idx="7">
                  <c:v>1</c:v>
                </c:pt>
                <c:pt idx="8">
                  <c:v>6</c:v>
                </c:pt>
                <c:pt idx="9">
                  <c:v>7</c:v>
                </c:pt>
              </c:numCache>
            </c:numRef>
          </c:val>
          <c:extLst>
            <c:ext xmlns:c16="http://schemas.microsoft.com/office/drawing/2014/chart" uri="{C3380CC4-5D6E-409C-BE32-E72D297353CC}">
              <c16:uniqueId val="{00000014-395B-D54E-800D-AAE094BFFEC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154587819379706"/>
          <c:y val="6.5827390031743413E-2"/>
          <c:w val="0.33843537414965985"/>
          <c:h val="0.7898111885229006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281491E-940A-4171-AD2D-01B01CDFFB0B}" type="datetimeFigureOut">
              <a:rPr lang="en-US" smtClean="0"/>
              <a:t>5/24/2019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A31FDE50-0212-4A75-8BC8-019492DE8891}" type="slidenum">
              <a:rPr lang="en-US" smtClean="0"/>
              <a:t>‹#›</a:t>
            </a:fld>
            <a:endParaRPr lang="en-US"/>
          </a:p>
        </p:txBody>
      </p:sp>
    </p:spTree>
    <p:extLst>
      <p:ext uri="{BB962C8B-B14F-4D97-AF65-F5344CB8AC3E}">
        <p14:creationId xmlns:p14="http://schemas.microsoft.com/office/powerpoint/2010/main" val="236852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Web version last updated 10 May 2019. Photos without attribution are under Creative Commons Licenses (CC0).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Good morning, My name is _________________</a:t>
            </a:r>
            <a:r>
              <a:rPr lang="en-US" baseline="0" dirty="0"/>
              <a:t> and I’m here to talk with you about the Diversity, Equity, and Inclusion Task Team. This Task Team was started in 2017 by Alex Navarro and Neha Savant, and our goal is to help PARC include all people and be equitable in opportunities and resources it provides. And, just like biodiversity is beneficial to an ecosystem, we believe that diversity in PARC is beneficial to the conservation of the critters we love.</a:t>
            </a:r>
            <a:endParaRPr lang="en-US" dirty="0"/>
          </a:p>
          <a:p>
            <a:endParaRPr lang="en-US" dirty="0"/>
          </a:p>
        </p:txBody>
      </p:sp>
      <p:sp>
        <p:nvSpPr>
          <p:cNvPr id="4" name="Slide Number Placeholder 3"/>
          <p:cNvSpPr>
            <a:spLocks noGrp="1"/>
          </p:cNvSpPr>
          <p:nvPr>
            <p:ph type="sldNum" sz="quarter" idx="10"/>
          </p:nvPr>
        </p:nvSpPr>
        <p:spPr/>
        <p:txBody>
          <a:bodyPr/>
          <a:lstStyle/>
          <a:p>
            <a:fld id="{A31FDE50-0212-4A75-8BC8-019492DE8891}" type="slidenum">
              <a:rPr lang="en-US" smtClean="0"/>
              <a:t>1</a:t>
            </a:fld>
            <a:endParaRPr lang="en-US"/>
          </a:p>
        </p:txBody>
      </p:sp>
    </p:spTree>
    <p:extLst>
      <p:ext uri="{BB962C8B-B14F-4D97-AF65-F5344CB8AC3E}">
        <p14:creationId xmlns:p14="http://schemas.microsoft.com/office/powerpoint/2010/main" val="3375121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 why should we be </a:t>
            </a:r>
            <a:r>
              <a:rPr lang="en-US" baseline="0" dirty="0"/>
              <a:t>inclusive, equitable, and diverse</a:t>
            </a:r>
            <a:r>
              <a:rPr lang="en-US" dirty="0"/>
              <a:t>? Not only is it the right thing to do, but there is so much to gain!</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Being inclusive and equitable </a:t>
            </a:r>
            <a:r>
              <a:rPr lang="en-US" dirty="0"/>
              <a:t>helps us recruit new partners/members</a:t>
            </a:r>
            <a:r>
              <a:rPr lang="en-US" baseline="0" dirty="0"/>
              <a:t>. Maybe we are one connection away from our next big success.</a:t>
            </a:r>
            <a:endParaRPr lang="en-US" dirty="0"/>
          </a:p>
          <a:p>
            <a:endParaRPr lang="en-US" baseline="0" dirty="0"/>
          </a:p>
          <a:p>
            <a:r>
              <a:rPr lang="en-US" baseline="0" dirty="0"/>
              <a:t>In</a:t>
            </a:r>
            <a:r>
              <a:rPr lang="en-US" dirty="0"/>
              <a:t>clusion means better member engagement. </a:t>
            </a:r>
            <a:r>
              <a:rPr lang="en-US" baseline="0" dirty="0"/>
              <a:t>Inclusion makes folks feel like their contributions matter, motivates individuals to participate, and improves team dynamics.</a:t>
            </a:r>
            <a:r>
              <a:rPr lang="en-US" dirty="0"/>
              <a:t> </a:t>
            </a:r>
          </a:p>
          <a:p>
            <a:endParaRPr lang="en-US" baseline="0" dirty="0"/>
          </a:p>
          <a:p>
            <a:r>
              <a:rPr lang="en-US" baseline="0" dirty="0"/>
              <a:t>Finally, look at all these happy </a:t>
            </a:r>
            <a:r>
              <a:rPr lang="en-US" baseline="0" dirty="0" err="1"/>
              <a:t>NEPARCers</a:t>
            </a:r>
            <a:r>
              <a:rPr lang="en-US" baseline="0" dirty="0"/>
              <a:t>. By being intentional about inclusion, we can make each meeting better and better. Wouldn’t it be awesome if PARC meetings were –</a:t>
            </a:r>
            <a:r>
              <a:rPr lang="en-US" i="1" baseline="0" dirty="0"/>
              <a:t>the-</a:t>
            </a:r>
            <a:r>
              <a:rPr lang="en-US" baseline="0" dirty="0"/>
              <a:t> meeting to attend? Better member retention means the conservation dream team stays together!</a:t>
            </a:r>
          </a:p>
          <a:p>
            <a:endParaRPr lang="en-US" baseline="0" dirty="0"/>
          </a:p>
          <a:p>
            <a:r>
              <a:rPr lang="en-US" baseline="0" dirty="0"/>
              <a:t>*******************************************************</a:t>
            </a:r>
          </a:p>
          <a:p>
            <a:r>
              <a:rPr lang="en-US" baseline="0" dirty="0"/>
              <a:t>*** This slide is to be modified by region/chapter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a:r>
          </a:p>
          <a:p>
            <a:endParaRPr lang="en-US" baseline="0" dirty="0"/>
          </a:p>
        </p:txBody>
      </p:sp>
      <p:sp>
        <p:nvSpPr>
          <p:cNvPr id="4" name="Slide Number Placeholder 3"/>
          <p:cNvSpPr>
            <a:spLocks noGrp="1"/>
          </p:cNvSpPr>
          <p:nvPr>
            <p:ph type="sldNum" sz="quarter" idx="10"/>
          </p:nvPr>
        </p:nvSpPr>
        <p:spPr/>
        <p:txBody>
          <a:bodyPr/>
          <a:lstStyle/>
          <a:p>
            <a:fld id="{A31FDE50-0212-4A75-8BC8-019492DE8891}" type="slidenum">
              <a:rPr lang="en-US" smtClean="0"/>
              <a:t>10</a:t>
            </a:fld>
            <a:endParaRPr lang="en-US"/>
          </a:p>
        </p:txBody>
      </p:sp>
    </p:spTree>
    <p:extLst>
      <p:ext uri="{BB962C8B-B14F-4D97-AF65-F5344CB8AC3E}">
        <p14:creationId xmlns:p14="http://schemas.microsoft.com/office/powerpoint/2010/main" val="326986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And, when</a:t>
            </a:r>
            <a:r>
              <a:rPr lang="en-US" baseline="0" dirty="0"/>
              <a:t> you’ve got the conservation dream team, PARC will be more successful. It has been demonstrated in many fields that diverse teams </a:t>
            </a:r>
            <a:r>
              <a:rPr lang="en-US" u="none" baseline="0" dirty="0"/>
              <a:t>are more productive, creative, and effective at problem solving than homogenous ones. We have many challenges ahead of us. For example, the conservation of our venomous friends like the copperhead. To address these issues we need to be as effective as we can.</a:t>
            </a:r>
          </a:p>
        </p:txBody>
      </p:sp>
      <p:sp>
        <p:nvSpPr>
          <p:cNvPr id="4" name="Slide Number Placeholder 3"/>
          <p:cNvSpPr>
            <a:spLocks noGrp="1"/>
          </p:cNvSpPr>
          <p:nvPr>
            <p:ph type="sldNum" sz="quarter" idx="10"/>
          </p:nvPr>
        </p:nvSpPr>
        <p:spPr/>
        <p:txBody>
          <a:bodyPr/>
          <a:lstStyle/>
          <a:p>
            <a:fld id="{A31FDE50-0212-4A75-8BC8-019492DE8891}" type="slidenum">
              <a:rPr lang="en-US" smtClean="0"/>
              <a:t>11</a:t>
            </a:fld>
            <a:endParaRPr lang="en-US"/>
          </a:p>
        </p:txBody>
      </p:sp>
    </p:spTree>
    <p:extLst>
      <p:ext uri="{BB962C8B-B14F-4D97-AF65-F5344CB8AC3E}">
        <p14:creationId xmlns:p14="http://schemas.microsoft.com/office/powerpoint/2010/main" val="1240101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Despite the benefits of being diverse, we’re missing the mark as a field. Aspects of people’s identity may influence whether they end up in herpetology, conservation, or the STEM fields at large.</a:t>
            </a:r>
          </a:p>
          <a:p>
            <a:endParaRPr lang="en-US" baseline="0" dirty="0"/>
          </a:p>
          <a:p>
            <a:r>
              <a:rPr lang="en-US" baseline="0" dirty="0"/>
              <a:t>Looking at the nation, over 50% is female and nearly 40% is non-majority (non-white) in terms of race/ethnicity.</a:t>
            </a:r>
          </a:p>
          <a:p>
            <a:endParaRPr lang="en-US" baseline="0" dirty="0"/>
          </a:p>
          <a:p>
            <a:r>
              <a:rPr lang="en-US" dirty="0"/>
              <a:t>BUT, let’s look at some of the professional societies. 1) ASIH</a:t>
            </a:r>
            <a:r>
              <a:rPr lang="en-US" baseline="0" dirty="0"/>
              <a:t> is</a:t>
            </a:r>
            <a:r>
              <a:rPr lang="en-US" dirty="0"/>
              <a:t> Much</a:t>
            </a:r>
            <a:r>
              <a:rPr lang="en-US" baseline="0" dirty="0"/>
              <a:t> lower. Similar numbers for </a:t>
            </a:r>
            <a:r>
              <a:rPr lang="en-US" dirty="0"/>
              <a:t>TWS &amp;</a:t>
            </a:r>
            <a:r>
              <a:rPr lang="en-US" baseline="0" dirty="0"/>
              <a:t> ESA.</a:t>
            </a:r>
          </a:p>
          <a:p>
            <a:endParaRPr lang="en-US" baseline="0" dirty="0"/>
          </a:p>
          <a:p>
            <a:r>
              <a:rPr lang="en-US" dirty="0"/>
              <a:t>Clearly</a:t>
            </a:r>
            <a:r>
              <a:rPr lang="en-US" baseline="0" dirty="0"/>
              <a:t> there is a mismatch between our nation’s demographics and the demographics of our professional societies.</a:t>
            </a:r>
            <a:endParaRPr lang="en-US" dirty="0"/>
          </a:p>
        </p:txBody>
      </p:sp>
      <p:sp>
        <p:nvSpPr>
          <p:cNvPr id="4" name="Slide Number Placeholder 3"/>
          <p:cNvSpPr>
            <a:spLocks noGrp="1"/>
          </p:cNvSpPr>
          <p:nvPr>
            <p:ph type="sldNum" sz="quarter" idx="10"/>
          </p:nvPr>
        </p:nvSpPr>
        <p:spPr/>
        <p:txBody>
          <a:bodyPr/>
          <a:lstStyle/>
          <a:p>
            <a:fld id="{A31FDE50-0212-4A75-8BC8-019492DE8891}" type="slidenum">
              <a:rPr lang="en-US" smtClean="0"/>
              <a:t>12</a:t>
            </a:fld>
            <a:endParaRPr lang="en-US" dirty="0"/>
          </a:p>
        </p:txBody>
      </p:sp>
    </p:spTree>
    <p:extLst>
      <p:ext uri="{BB962C8B-B14F-4D97-AF65-F5344CB8AC3E}">
        <p14:creationId xmlns:p14="http://schemas.microsoft.com/office/powerpoint/2010/main" val="944140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when we ask ourselves, why does our field not equal our nation? There are two possible explanations.</a:t>
            </a:r>
          </a:p>
          <a:p>
            <a:endParaRPr lang="en-US" baseline="0" dirty="0"/>
          </a:p>
          <a:p>
            <a:r>
              <a:rPr lang="en-US" baseline="0" dirty="0"/>
              <a:t> 1) Is it something </a:t>
            </a:r>
            <a:r>
              <a:rPr lang="en-US" b="1" baseline="0" dirty="0"/>
              <a:t>intrinsic</a:t>
            </a:r>
            <a:r>
              <a:rPr lang="en-US" baseline="0" dirty="0"/>
              <a:t> to those identities? Are whole groups of people not wired to succeed? </a:t>
            </a:r>
          </a:p>
          <a:p>
            <a:endParaRPr lang="en-US" baseline="0" dirty="0"/>
          </a:p>
          <a:p>
            <a:r>
              <a:rPr lang="en-US" baseline="0" dirty="0"/>
              <a:t>Or</a:t>
            </a:r>
          </a:p>
          <a:p>
            <a:endParaRPr lang="en-US" baseline="0" dirty="0"/>
          </a:p>
          <a:p>
            <a:r>
              <a:rPr lang="en-US" dirty="0"/>
              <a:t>2) Is it something </a:t>
            </a:r>
            <a:r>
              <a:rPr lang="en-US" b="1" dirty="0"/>
              <a:t>extrinsic</a:t>
            </a:r>
            <a:r>
              <a:rPr lang="en-US" b="0" dirty="0"/>
              <a:t>.</a:t>
            </a:r>
            <a:r>
              <a:rPr lang="en-US" b="0" baseline="0" dirty="0"/>
              <a:t> A</a:t>
            </a:r>
            <a:r>
              <a:rPr lang="en-US" baseline="0" dirty="0"/>
              <a:t>re there barriers, intended or unintended that are preventing full participation in our field?</a:t>
            </a:r>
          </a:p>
          <a:p>
            <a:endParaRPr lang="en-US" baseline="0" dirty="0"/>
          </a:p>
          <a:p>
            <a:r>
              <a:rPr lang="en-US" baseline="0" dirty="0"/>
              <a:t>I’m </a:t>
            </a:r>
            <a:r>
              <a:rPr lang="en-US" baseline="0" dirty="0" err="1"/>
              <a:t>gonna</a:t>
            </a:r>
            <a:r>
              <a:rPr lang="en-US" baseline="0" dirty="0"/>
              <a:t> get in your face here for a second because the first is essentially eugenics, where science was used to erroneously identify inferior traits to create exclusion and subjugation. So either you believe in eugenics, or you believe that there are extrinsic barriers.</a:t>
            </a:r>
          </a:p>
          <a:p>
            <a:endParaRPr lang="en-US" dirty="0"/>
          </a:p>
        </p:txBody>
      </p:sp>
      <p:sp>
        <p:nvSpPr>
          <p:cNvPr id="4" name="Slide Number Placeholder 3"/>
          <p:cNvSpPr>
            <a:spLocks noGrp="1"/>
          </p:cNvSpPr>
          <p:nvPr>
            <p:ph type="sldNum" sz="quarter" idx="10"/>
          </p:nvPr>
        </p:nvSpPr>
        <p:spPr/>
        <p:txBody>
          <a:bodyPr/>
          <a:lstStyle/>
          <a:p>
            <a:fld id="{A31FDE50-0212-4A75-8BC8-019492DE8891}" type="slidenum">
              <a:rPr lang="en-US" smtClean="0"/>
              <a:t>13</a:t>
            </a:fld>
            <a:endParaRPr lang="en-US" dirty="0"/>
          </a:p>
        </p:txBody>
      </p:sp>
    </p:spTree>
    <p:extLst>
      <p:ext uri="{BB962C8B-B14F-4D97-AF65-F5344CB8AC3E}">
        <p14:creationId xmlns:p14="http://schemas.microsoft.com/office/powerpoint/2010/main" val="2430504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example let’s look at sexual orientation as an aspect of identity. A survey of Lesbian, Gay, Bisexual, Transgender, or Queer life scientists (LGBTQ for short) evaluated how open they where about their sexual orientation, where 0 is no one knows, and 5 is everyone knows their orientation. The blue color indicates openness to friends and family, and red indicates openness to colleagues and coworkers.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We see</a:t>
            </a:r>
            <a:r>
              <a:rPr lang="en-US" baseline="0" dirty="0"/>
              <a:t> that at higher levels of openness, the right side of the graph, </a:t>
            </a:r>
            <a:r>
              <a:rPr lang="en-US" dirty="0"/>
              <a:t>LGBTQ </a:t>
            </a:r>
            <a:r>
              <a:rPr lang="en-US" baseline="0" dirty="0"/>
              <a:t>students are more comfortable being open to friends and family than colleagues: blue is higher than red. At the closed side of the graph, the left side, the red bars are always higher, showing less openness to colleagues.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When asked why, respondents said they feared negative repercussions on their career and being alienated from co-workers based on sexual orientation.  Negative repercussions on their career and alienation for coworkers (repeated for emphasis).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It is no surprise then that LGBTQ students are less likely to stay in STEM compared to their heterosexual peers.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toxic professional environment is a real barrier to LGBTQ participation in STEM.</a:t>
            </a:r>
          </a:p>
          <a:p>
            <a:endParaRPr lang="en-US" dirty="0"/>
          </a:p>
          <a:p>
            <a:r>
              <a:rPr lang="en-US" baseline="0" dirty="0"/>
              <a:t>*******************************************************</a:t>
            </a:r>
          </a:p>
          <a:p>
            <a:r>
              <a:rPr lang="en-US" baseline="0" dirty="0"/>
              <a:t>*** This slide can be exchanged, see slides @ end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A31FDE50-0212-4A75-8BC8-019492DE8891}" type="slidenum">
              <a:rPr lang="en-US" smtClean="0"/>
              <a:t>14</a:t>
            </a:fld>
            <a:endParaRPr lang="en-US"/>
          </a:p>
        </p:txBody>
      </p:sp>
    </p:spTree>
    <p:extLst>
      <p:ext uri="{BB962C8B-B14F-4D97-AF65-F5344CB8AC3E}">
        <p14:creationId xmlns:p14="http://schemas.microsoft.com/office/powerpoint/2010/main" val="3653494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some heavy stuff. At PARC we want you to know that every</a:t>
            </a:r>
            <a:r>
              <a:rPr lang="en-US" baseline="0" dirty="0"/>
              <a:t> perspective, experience, and person has something to contribute. </a:t>
            </a:r>
          </a:p>
          <a:p>
            <a:endParaRPr lang="en-US" baseline="0" dirty="0"/>
          </a:p>
          <a:p>
            <a:r>
              <a:rPr lang="en-US" baseline="0" dirty="0"/>
              <a:t>We must first acknowledge that there are issues in order to find ways to address them. </a:t>
            </a:r>
          </a:p>
          <a:p>
            <a:endParaRPr lang="en-US" baseline="0" dirty="0"/>
          </a:p>
          <a:p>
            <a:r>
              <a:rPr lang="en-US" baseline="0" dirty="0"/>
              <a:t>At the end of the day, it comes down to this quote. [read quote]. We hope that everyone gets invited to the party that is PARC and that everyone gets asked to participate. When they do, great things happen.. </a:t>
            </a:r>
            <a:endParaRPr lang="en-US" dirty="0"/>
          </a:p>
        </p:txBody>
      </p:sp>
      <p:sp>
        <p:nvSpPr>
          <p:cNvPr id="4" name="Slide Number Placeholder 3"/>
          <p:cNvSpPr>
            <a:spLocks noGrp="1"/>
          </p:cNvSpPr>
          <p:nvPr>
            <p:ph type="sldNum" sz="quarter" idx="10"/>
          </p:nvPr>
        </p:nvSpPr>
        <p:spPr/>
        <p:txBody>
          <a:bodyPr/>
          <a:lstStyle/>
          <a:p>
            <a:fld id="{A31FDE50-0212-4A75-8BC8-019492DE8891}" type="slidenum">
              <a:rPr lang="en-US" smtClean="0"/>
              <a:t>15</a:t>
            </a:fld>
            <a:endParaRPr lang="en-US"/>
          </a:p>
        </p:txBody>
      </p:sp>
    </p:spTree>
    <p:extLst>
      <p:ext uri="{BB962C8B-B14F-4D97-AF65-F5344CB8AC3E}">
        <p14:creationId xmlns:p14="http://schemas.microsoft.com/office/powerpoint/2010/main" val="1622214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t>
            </a:r>
            <a:r>
              <a:rPr lang="en-US" baseline="0" dirty="0"/>
              <a:t>example, in our region we can look at the MA Audubon Society. Their goal is to (read quote) and provide tailored education programs to help achieve that goal. They wanted to expand their programming to Lawrence, MA (read stats). What actions could they take?</a:t>
            </a:r>
          </a:p>
          <a:p>
            <a:endParaRPr lang="en-US" baseline="0" dirty="0"/>
          </a:p>
          <a:p>
            <a:r>
              <a:rPr lang="en-US" baseline="0" dirty="0"/>
              <a:t>The traditional approach would be to go in and just offer bird programming and hope that it was effective. Maybe tell them to make their yards bird friendly. Instead, they worked with community leaders to identify needs in the community. Folks needed access to produce (food desert), so Audubon helped support local community gardens. After establishing relationships, they then had an opportunity to talk about native plants in the gardens and how those plants help migrating birds. By diversifying their input, MA Audubon went from being mildly effective to having lasting impacts on relationships in the communities they serve.</a:t>
            </a:r>
          </a:p>
          <a:p>
            <a:endParaRPr lang="en-US" baseline="0" dirty="0"/>
          </a:p>
          <a:p>
            <a:r>
              <a:rPr lang="en-US" baseline="0" dirty="0"/>
              <a:t>*******************************************************</a:t>
            </a:r>
          </a:p>
          <a:p>
            <a:r>
              <a:rPr lang="en-US" baseline="0" dirty="0"/>
              <a:t>*** This slide is to be modified by region/chapter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a:r>
          </a:p>
          <a:p>
            <a:endParaRPr lang="en-US" dirty="0"/>
          </a:p>
        </p:txBody>
      </p:sp>
      <p:sp>
        <p:nvSpPr>
          <p:cNvPr id="4" name="Slide Number Placeholder 3"/>
          <p:cNvSpPr>
            <a:spLocks noGrp="1"/>
          </p:cNvSpPr>
          <p:nvPr>
            <p:ph type="sldNum" sz="quarter" idx="10"/>
          </p:nvPr>
        </p:nvSpPr>
        <p:spPr/>
        <p:txBody>
          <a:bodyPr/>
          <a:lstStyle/>
          <a:p>
            <a:fld id="{A31FDE50-0212-4A75-8BC8-019492DE8891}" type="slidenum">
              <a:rPr lang="en-US" smtClean="0"/>
              <a:t>16</a:t>
            </a:fld>
            <a:endParaRPr lang="en-US"/>
          </a:p>
        </p:txBody>
      </p:sp>
    </p:spTree>
    <p:extLst>
      <p:ext uri="{BB962C8B-B14F-4D97-AF65-F5344CB8AC3E}">
        <p14:creationId xmlns:p14="http://schemas.microsoft.com/office/powerpoint/2010/main" val="2064307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the same</a:t>
            </a:r>
            <a:r>
              <a:rPr lang="en-US" baseline="0" dirty="0"/>
              <a:t> conservation success here at PARC. </a:t>
            </a:r>
            <a:r>
              <a:rPr lang="en-US" dirty="0"/>
              <a:t>By being inclusive,</a:t>
            </a:r>
            <a:r>
              <a:rPr lang="en-US" baseline="0" dirty="0"/>
              <a:t> equitable, and diverse, we can not only make PARC more meaningful for participants, but we can advance our conservation efforts. </a:t>
            </a:r>
          </a:p>
          <a:p>
            <a:endParaRPr lang="en-US" baseline="0" dirty="0"/>
          </a:p>
          <a:p>
            <a:r>
              <a:rPr lang="en-US" dirty="0"/>
              <a:t>One of the main ways we are aiming to achieve this is through our meeting champions. Our champions are to serve as a resource and ally to uphold </a:t>
            </a:r>
            <a:r>
              <a:rPr lang="en-US" baseline="0" dirty="0"/>
              <a:t>PARC’s Diversity Statement and Code of Conduct, support attendees, and give this presentation. They will also support our conference attendees that will be part of the task team’s new travel award that will be rolling out for next year’s meetings.</a:t>
            </a:r>
          </a:p>
          <a:p>
            <a:endParaRPr lang="en-US" baseline="0" dirty="0"/>
          </a:p>
          <a:p>
            <a:r>
              <a:rPr lang="en-US" baseline="0" dirty="0"/>
              <a:t>We also are learning about our PARC community to ensure we have ways of measuring our success and getting your feedback on our journey towards an inclusive, equitable, and diverse PARC.</a:t>
            </a:r>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31FDE50-0212-4A75-8BC8-019492DE8891}" type="slidenum">
              <a:rPr lang="en-US" smtClean="0"/>
              <a:t>17</a:t>
            </a:fld>
            <a:endParaRPr lang="en-US"/>
          </a:p>
        </p:txBody>
      </p:sp>
    </p:spTree>
    <p:extLst>
      <p:ext uri="{BB962C8B-B14F-4D97-AF65-F5344CB8AC3E}">
        <p14:creationId xmlns:p14="http://schemas.microsoft.com/office/powerpoint/2010/main" val="38865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are we trying to engage with our partners at meetings, we are also working with PARC leadership by providing cultural competency training for the Joint National Steering Committee.</a:t>
            </a:r>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31FDE50-0212-4A75-8BC8-019492DE8891}" type="slidenum">
              <a:rPr lang="en-US" smtClean="0"/>
              <a:t>18</a:t>
            </a:fld>
            <a:endParaRPr lang="en-US"/>
          </a:p>
        </p:txBody>
      </p:sp>
    </p:spTree>
    <p:extLst>
      <p:ext uri="{BB962C8B-B14F-4D97-AF65-F5344CB8AC3E}">
        <p14:creationId xmlns:p14="http://schemas.microsoft.com/office/powerpoint/2010/main" val="2340983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also receiving funding through the Amphibian and Reptile Conservancy, PARC’s funder, to support youth outreach in underserved communities. Our first partner was the Amphibian Foundation’s Critter Camp in the Atlanta Area.</a:t>
            </a:r>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31FDE50-0212-4A75-8BC8-019492DE8891}" type="slidenum">
              <a:rPr lang="en-US" smtClean="0"/>
              <a:t>19</a:t>
            </a:fld>
            <a:endParaRPr lang="en-US"/>
          </a:p>
        </p:txBody>
      </p:sp>
    </p:spTree>
    <p:extLst>
      <p:ext uri="{BB962C8B-B14F-4D97-AF65-F5344CB8AC3E}">
        <p14:creationId xmlns:p14="http://schemas.microsoft.com/office/powerpoint/2010/main" val="637750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let’s imagine we’ve been invited to a dinner party. What is the advice</a:t>
            </a:r>
            <a:r>
              <a:rPr lang="en-US" baseline="0" dirty="0"/>
              <a:t> that is always given? Don’t talk about politics, religion, money, health, or physical appearance. Really it means don’t talk about many aspects of who we are. Imagine instead someone asked you, “Are your finances similar to your parents?”; or “Why do you look the way you do?”</a:t>
            </a:r>
          </a:p>
          <a:p>
            <a:endParaRPr lang="en-US" baseline="0" dirty="0"/>
          </a:p>
          <a:p>
            <a:r>
              <a:rPr lang="en-US" baseline="0" dirty="0"/>
              <a:t>Hearing these questions would certainly me make me feel uncomfortable, and maybe it makes you a little uncomfortable, too. Discussing aspects of our identity can be challenging—we don’t get much practice—but we need to discuss these topics, especially as an organization.</a:t>
            </a:r>
            <a:endParaRPr lang="en-US" dirty="0"/>
          </a:p>
        </p:txBody>
      </p:sp>
      <p:sp>
        <p:nvSpPr>
          <p:cNvPr id="4" name="Slide Number Placeholder 3"/>
          <p:cNvSpPr>
            <a:spLocks noGrp="1"/>
          </p:cNvSpPr>
          <p:nvPr>
            <p:ph type="sldNum" sz="quarter" idx="10"/>
          </p:nvPr>
        </p:nvSpPr>
        <p:spPr/>
        <p:txBody>
          <a:bodyPr/>
          <a:lstStyle/>
          <a:p>
            <a:fld id="{A31FDE50-0212-4A75-8BC8-019492DE8891}" type="slidenum">
              <a:rPr lang="en-US" smtClean="0"/>
              <a:t>2</a:t>
            </a:fld>
            <a:endParaRPr lang="en-US" dirty="0"/>
          </a:p>
        </p:txBody>
      </p:sp>
    </p:spTree>
    <p:extLst>
      <p:ext uri="{BB962C8B-B14F-4D97-AF65-F5344CB8AC3E}">
        <p14:creationId xmlns:p14="http://schemas.microsoft.com/office/powerpoint/2010/main" val="3873072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with are amplifying the voices of our members through our twitter account @</a:t>
            </a:r>
            <a:r>
              <a:rPr lang="en-US" dirty="0" err="1"/>
              <a:t>herpetALLogy</a:t>
            </a:r>
            <a:r>
              <a:rPr lang="en-US" dirty="0"/>
              <a:t>.</a:t>
            </a:r>
            <a:endParaRPr lang="en-US" baseline="0" dirty="0"/>
          </a:p>
          <a:p>
            <a:endParaRPr lang="en-US" baseline="0" dirty="0"/>
          </a:p>
          <a:p>
            <a:r>
              <a:rPr lang="en-US" baseline="0" dirty="0"/>
              <a:t>We hosted weekly takeovers by scientists who want to share their stories, reaching well over 2,000 people.</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31FDE50-0212-4A75-8BC8-019492DE8891}" type="slidenum">
              <a:rPr lang="en-US" smtClean="0"/>
              <a:t>20</a:t>
            </a:fld>
            <a:endParaRPr lang="en-US"/>
          </a:p>
        </p:txBody>
      </p:sp>
    </p:spTree>
    <p:extLst>
      <p:ext uri="{BB962C8B-B14F-4D97-AF65-F5344CB8AC3E}">
        <p14:creationId xmlns:p14="http://schemas.microsoft.com/office/powerpoint/2010/main" val="1324420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wrap up here, I want to say thank you. These</a:t>
            </a:r>
            <a:r>
              <a:rPr lang="en-US" baseline="0" dirty="0"/>
              <a:t> conservations can be uncomfortable, but it is so important we start having them at PARC. Hopefully now, you feel like you can:</a:t>
            </a:r>
          </a:p>
          <a:p>
            <a:endParaRPr lang="en-US" baseline="0" dirty="0"/>
          </a:p>
          <a:p>
            <a:pPr marL="514350" indent="-514350">
              <a:buFont typeface="+mj-lt"/>
              <a:buAutoNum type="arabicPeriod"/>
            </a:pPr>
            <a:r>
              <a:rPr lang="en-US" dirty="0"/>
              <a:t>Define inclusion, equity, and diversity</a:t>
            </a:r>
          </a:p>
          <a:p>
            <a:pPr marL="514350" indent="-514350">
              <a:buFont typeface="+mj-lt"/>
              <a:buAutoNum type="arabicPeriod"/>
            </a:pPr>
            <a:endParaRPr lang="en-US" dirty="0"/>
          </a:p>
          <a:p>
            <a:pPr marL="514350" indent="-514350">
              <a:buFont typeface="+mj-lt"/>
              <a:buAutoNum type="arabicPeriod"/>
            </a:pPr>
            <a:r>
              <a:rPr lang="en-US" dirty="0"/>
              <a:t>Explain why it is important to PARC</a:t>
            </a:r>
          </a:p>
          <a:p>
            <a:pPr marL="514350" indent="-514350">
              <a:buFont typeface="+mj-lt"/>
              <a:buAutoNum type="arabicPeriod"/>
            </a:pPr>
            <a:endParaRPr lang="en-US" dirty="0"/>
          </a:p>
          <a:p>
            <a:pPr marL="514350" indent="-514350">
              <a:buFont typeface="+mj-lt"/>
              <a:buAutoNum type="arabicPeriod"/>
            </a:pPr>
            <a:r>
              <a:rPr lang="en-US" dirty="0"/>
              <a:t>Recognize there are barriers to participating in our field</a:t>
            </a:r>
          </a:p>
          <a:p>
            <a:pPr marL="514350" indent="-514350">
              <a:buFont typeface="+mj-lt"/>
              <a:buAutoNum type="arabicPeriod"/>
            </a:pPr>
            <a:endParaRPr lang="en-US" dirty="0"/>
          </a:p>
          <a:p>
            <a:pPr marL="514350" indent="-514350">
              <a:buFont typeface="+mj-lt"/>
              <a:buAutoNum type="arabicPeriod"/>
            </a:pPr>
            <a:r>
              <a:rPr lang="en-US" b="1" dirty="0"/>
              <a:t>But</a:t>
            </a:r>
            <a:r>
              <a:rPr lang="en-US" b="1" baseline="0" dirty="0"/>
              <a:t>, we still haven’t covered this last one!</a:t>
            </a:r>
            <a:endParaRPr lang="en-US" b="1" dirty="0"/>
          </a:p>
          <a:p>
            <a:pPr marL="0" indent="0">
              <a:buNone/>
            </a:pPr>
            <a:endParaRPr lang="en-US" baseline="0" dirty="0"/>
          </a:p>
        </p:txBody>
      </p:sp>
      <p:sp>
        <p:nvSpPr>
          <p:cNvPr id="4" name="Slide Number Placeholder 3"/>
          <p:cNvSpPr>
            <a:spLocks noGrp="1"/>
          </p:cNvSpPr>
          <p:nvPr>
            <p:ph type="sldNum" sz="quarter" idx="10"/>
          </p:nvPr>
        </p:nvSpPr>
        <p:spPr/>
        <p:txBody>
          <a:bodyPr/>
          <a:lstStyle/>
          <a:p>
            <a:fld id="{A31FDE50-0212-4A75-8BC8-019492DE8891}" type="slidenum">
              <a:rPr lang="en-US" smtClean="0"/>
              <a:t>21</a:t>
            </a:fld>
            <a:endParaRPr lang="en-US"/>
          </a:p>
        </p:txBody>
      </p:sp>
    </p:spTree>
    <p:extLst>
      <p:ext uri="{BB962C8B-B14F-4D97-AF65-F5344CB8AC3E}">
        <p14:creationId xmlns:p14="http://schemas.microsoft.com/office/powerpoint/2010/main" val="432592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challenge to you is, how will you help PARC</a:t>
            </a:r>
            <a:r>
              <a:rPr lang="en-US" baseline="0" dirty="0"/>
              <a:t> be more inclusive, equitable, and diverse?</a:t>
            </a:r>
          </a:p>
          <a:p>
            <a:endParaRPr lang="en-US" baseline="0" dirty="0"/>
          </a:p>
          <a:p>
            <a:r>
              <a:rPr lang="en-US" baseline="0" dirty="0"/>
              <a:t>If you remember our dinner party, the first step is to really join the discussion. You can do that in multiple ways.</a:t>
            </a:r>
            <a:endParaRPr lang="en-US" dirty="0"/>
          </a:p>
        </p:txBody>
      </p:sp>
      <p:sp>
        <p:nvSpPr>
          <p:cNvPr id="4" name="Slide Number Placeholder 3"/>
          <p:cNvSpPr>
            <a:spLocks noGrp="1"/>
          </p:cNvSpPr>
          <p:nvPr>
            <p:ph type="sldNum" sz="quarter" idx="10"/>
          </p:nvPr>
        </p:nvSpPr>
        <p:spPr/>
        <p:txBody>
          <a:bodyPr/>
          <a:lstStyle/>
          <a:p>
            <a:fld id="{A31FDE50-0212-4A75-8BC8-019492DE8891}" type="slidenum">
              <a:rPr lang="en-US" smtClean="0"/>
              <a:t>22</a:t>
            </a:fld>
            <a:endParaRPr lang="en-US"/>
          </a:p>
        </p:txBody>
      </p:sp>
    </p:spTree>
    <p:extLst>
      <p:ext uri="{BB962C8B-B14F-4D97-AF65-F5344CB8AC3E}">
        <p14:creationId xmlns:p14="http://schemas.microsoft.com/office/powerpoint/2010/main" val="409149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1FDE50-0212-4A75-8BC8-019492DE8891}" type="slidenum">
              <a:rPr lang="en-US" smtClean="0"/>
              <a:t>23</a:t>
            </a:fld>
            <a:endParaRPr lang="en-US"/>
          </a:p>
        </p:txBody>
      </p:sp>
    </p:spTree>
    <p:extLst>
      <p:ext uri="{BB962C8B-B14F-4D97-AF65-F5344CB8AC3E}">
        <p14:creationId xmlns:p14="http://schemas.microsoft.com/office/powerpoint/2010/main" val="3583892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PARCs mission is to create proactive partnerships and that means making connections and cultivating them to enact effective conservation. PARC’s vision is, “A society where amphibians and reptiles are valued…”</a:t>
            </a:r>
          </a:p>
          <a:p>
            <a:endParaRPr lang="en-US" baseline="0" dirty="0"/>
          </a:p>
          <a:p>
            <a:r>
              <a:rPr lang="en-US" baseline="0" dirty="0"/>
              <a:t>The ideas of inclusion, equity, and diversity are inherent to our organization’s vision. Making </a:t>
            </a:r>
            <a:r>
              <a:rPr lang="en-US" baseline="0" dirty="0" err="1"/>
              <a:t>herps</a:t>
            </a:r>
            <a:r>
              <a:rPr lang="en-US" baseline="0" dirty="0"/>
              <a:t> valued by society requires engagement with everyone. With that, thank you for joining the discussion!</a:t>
            </a:r>
            <a:endParaRPr lang="en-US" dirty="0"/>
          </a:p>
        </p:txBody>
      </p:sp>
      <p:sp>
        <p:nvSpPr>
          <p:cNvPr id="4" name="Slide Number Placeholder 3"/>
          <p:cNvSpPr>
            <a:spLocks noGrp="1"/>
          </p:cNvSpPr>
          <p:nvPr>
            <p:ph type="sldNum" sz="quarter" idx="10"/>
          </p:nvPr>
        </p:nvSpPr>
        <p:spPr/>
        <p:txBody>
          <a:bodyPr/>
          <a:lstStyle/>
          <a:p>
            <a:fld id="{A31FDE50-0212-4A75-8BC8-019492DE8891}" type="slidenum">
              <a:rPr lang="en-US" smtClean="0"/>
              <a:t>24</a:t>
            </a:fld>
            <a:endParaRPr lang="en-US"/>
          </a:p>
        </p:txBody>
      </p:sp>
    </p:spTree>
    <p:extLst>
      <p:ext uri="{BB962C8B-B14F-4D97-AF65-F5344CB8AC3E}">
        <p14:creationId xmlns:p14="http://schemas.microsoft.com/office/powerpoint/2010/main" val="166188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example let’s look at sexual identity as an aspect of identity.</a:t>
            </a:r>
          </a:p>
          <a:p>
            <a:endParaRPr lang="en-US" baseline="0" dirty="0"/>
          </a:p>
          <a:p>
            <a:r>
              <a:rPr lang="en-US" baseline="0" dirty="0"/>
              <a:t>Field work is one of the hallmarks of being in herpetology and conservation. Who doesn’t love getting to go into the woods to find critters like this red salamander? However, women are 3.5 times more likely to be the target of sexual harassment and are five times more likely to be the target of sexual assault while in the field. Are women less fit to be in our discipline? Or, are these attitudinal, verbal, and physical realities a barrier that prevent women from entering our field and hinder their success?</a:t>
            </a:r>
          </a:p>
          <a:p>
            <a:endParaRPr lang="en-US" baseline="0" dirty="0"/>
          </a:p>
          <a:p>
            <a:r>
              <a:rPr lang="en-US" baseline="0" dirty="0"/>
              <a:t>*******************************************************</a:t>
            </a:r>
          </a:p>
          <a:p>
            <a:r>
              <a:rPr lang="en-US" baseline="0" dirty="0"/>
              <a:t>*** This slide can be exchanged, see slides @ end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a:r>
          </a:p>
          <a:p>
            <a:endParaRPr lang="en-US" baseline="0" dirty="0"/>
          </a:p>
        </p:txBody>
      </p:sp>
      <p:sp>
        <p:nvSpPr>
          <p:cNvPr id="4" name="Slide Number Placeholder 3"/>
          <p:cNvSpPr>
            <a:spLocks noGrp="1"/>
          </p:cNvSpPr>
          <p:nvPr>
            <p:ph type="sldNum" sz="quarter" idx="10"/>
          </p:nvPr>
        </p:nvSpPr>
        <p:spPr/>
        <p:txBody>
          <a:bodyPr/>
          <a:lstStyle/>
          <a:p>
            <a:fld id="{A31FDE50-0212-4A75-8BC8-019492DE8891}" type="slidenum">
              <a:rPr lang="en-US" smtClean="0"/>
              <a:t>25</a:t>
            </a:fld>
            <a:endParaRPr lang="en-US"/>
          </a:p>
        </p:txBody>
      </p:sp>
    </p:spTree>
    <p:extLst>
      <p:ext uri="{BB962C8B-B14F-4D97-AF65-F5344CB8AC3E}">
        <p14:creationId xmlns:p14="http://schemas.microsoft.com/office/powerpoint/2010/main" val="1867745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example let’s look at race and ethnicity as an aspect of identity. The </a:t>
            </a:r>
            <a:r>
              <a:rPr lang="en-US" b="0" baseline="0" dirty="0"/>
              <a:t>Pew Research Center </a:t>
            </a:r>
            <a:r>
              <a:rPr lang="en-US" baseline="0" dirty="0"/>
              <a:t>found that the main barriers preventing Blacks and Hispanics from participating in STEM fields were access to quality education and the lack of encouragement to pursue STEM subjects followed by discrimination and lack of Black and Hispanic role models.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a:t>
            </a:r>
          </a:p>
          <a:p>
            <a:r>
              <a:rPr lang="en-US" baseline="0" dirty="0"/>
              <a:t>*** This slide can be exchanged, see slides @ end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A31FDE50-0212-4A75-8BC8-019492DE8891}" type="slidenum">
              <a:rPr lang="en-US" smtClean="0"/>
              <a:t>26</a:t>
            </a:fld>
            <a:endParaRPr lang="en-US"/>
          </a:p>
        </p:txBody>
      </p:sp>
    </p:spTree>
    <p:extLst>
      <p:ext uri="{BB962C8B-B14F-4D97-AF65-F5344CB8AC3E}">
        <p14:creationId xmlns:p14="http://schemas.microsoft.com/office/powerpoint/2010/main" val="1555058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Compare that to a poll assessing white and non-majority views of the environment. Blacks and Hispanics are more likely to identify environmental issues as important. Are Blacks and Hispanics less suited for STEM? Or are the barriers from the previous slide the real reason?</a:t>
            </a:r>
          </a:p>
          <a:p>
            <a:endParaRPr lang="en-US" baseline="0" dirty="0"/>
          </a:p>
          <a:p>
            <a:r>
              <a:rPr lang="en-US" baseline="0" dirty="0"/>
              <a:t>*******************************************************</a:t>
            </a:r>
          </a:p>
          <a:p>
            <a:r>
              <a:rPr lang="en-US" baseline="0" dirty="0"/>
              <a:t>*** This slide can be exchanged, see slides @ end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a:r>
          </a:p>
          <a:p>
            <a:endParaRPr lang="en-US" b="0" dirty="0"/>
          </a:p>
          <a:p>
            <a:endParaRPr lang="en-US" dirty="0"/>
          </a:p>
        </p:txBody>
      </p:sp>
      <p:sp>
        <p:nvSpPr>
          <p:cNvPr id="4" name="Slide Number Placeholder 3"/>
          <p:cNvSpPr>
            <a:spLocks noGrp="1"/>
          </p:cNvSpPr>
          <p:nvPr>
            <p:ph type="sldNum" sz="quarter" idx="10"/>
          </p:nvPr>
        </p:nvSpPr>
        <p:spPr/>
        <p:txBody>
          <a:bodyPr/>
          <a:lstStyle/>
          <a:p>
            <a:fld id="{A31FDE50-0212-4A75-8BC8-019492DE8891}" type="slidenum">
              <a:rPr lang="en-US" smtClean="0"/>
              <a:t>27</a:t>
            </a:fld>
            <a:endParaRPr lang="en-US"/>
          </a:p>
        </p:txBody>
      </p:sp>
    </p:spTree>
    <p:extLst>
      <p:ext uri="{BB962C8B-B14F-4D97-AF65-F5344CB8AC3E}">
        <p14:creationId xmlns:p14="http://schemas.microsoft.com/office/powerpoint/2010/main" val="3724950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example, lets look at income level as an aspect of identity. In our field it is exceedingly rare to establish your career without a college degree. This topic was discussed in the Journal </a:t>
            </a:r>
            <a:r>
              <a:rPr lang="en-US" i="1" baseline="0" dirty="0"/>
              <a:t>Nature </a:t>
            </a:r>
            <a:r>
              <a:rPr lang="en-US" i="0" baseline="0" dirty="0"/>
              <a:t>with the title “Is science only for the rich?”, and we see that high school students from our lowest income bracket are likely not to enroll in college (40%). Those that do are twice as likely not to finish their degree, and if their parents aren’t college educated, they are 3x as likely not to finish their degree. So are low-income students just not fit for our field, or are there barriers that may prevent their success?</a:t>
            </a:r>
          </a:p>
          <a:p>
            <a:endParaRPr lang="en-US" i="0" baseline="0" dirty="0"/>
          </a:p>
          <a:p>
            <a:r>
              <a:rPr lang="en-US" baseline="0" dirty="0"/>
              <a:t>*******************************************************</a:t>
            </a:r>
          </a:p>
          <a:p>
            <a:r>
              <a:rPr lang="en-US" baseline="0" dirty="0"/>
              <a:t>*** This slide can be exchanged, see slides @ end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a:r>
          </a:p>
          <a:p>
            <a:endParaRPr lang="en-US" dirty="0"/>
          </a:p>
        </p:txBody>
      </p:sp>
      <p:sp>
        <p:nvSpPr>
          <p:cNvPr id="4" name="Slide Number Placeholder 3"/>
          <p:cNvSpPr>
            <a:spLocks noGrp="1"/>
          </p:cNvSpPr>
          <p:nvPr>
            <p:ph type="sldNum" sz="quarter" idx="10"/>
          </p:nvPr>
        </p:nvSpPr>
        <p:spPr/>
        <p:txBody>
          <a:bodyPr/>
          <a:lstStyle/>
          <a:p>
            <a:fld id="{A31FDE50-0212-4A75-8BC8-019492DE8891}" type="slidenum">
              <a:rPr lang="en-US" smtClean="0"/>
              <a:t>28</a:t>
            </a:fld>
            <a:endParaRPr lang="en-US"/>
          </a:p>
        </p:txBody>
      </p:sp>
    </p:spTree>
    <p:extLst>
      <p:ext uri="{BB962C8B-B14F-4D97-AF65-F5344CB8AC3E}">
        <p14:creationId xmlns:p14="http://schemas.microsoft.com/office/powerpoint/2010/main" val="271067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purpose today</a:t>
            </a:r>
            <a:r>
              <a:rPr lang="en-US" baseline="0" dirty="0"/>
              <a:t> is to explore some of these challenging ideas. By the end of the talk this morning I hope we can all</a:t>
            </a:r>
          </a:p>
          <a:p>
            <a:endParaRPr lang="en-US" baseline="0" dirty="0"/>
          </a:p>
          <a:p>
            <a:pPr marL="514350" indent="-514350">
              <a:buFont typeface="+mj-lt"/>
              <a:buAutoNum type="arabicPeriod"/>
            </a:pPr>
            <a:r>
              <a:rPr lang="en-US" dirty="0"/>
              <a:t>Define inclusion, equity, and diversity</a:t>
            </a:r>
          </a:p>
          <a:p>
            <a:pPr marL="514350" indent="-514350">
              <a:buFont typeface="+mj-lt"/>
              <a:buAutoNum type="arabicPeriod"/>
            </a:pPr>
            <a:endParaRPr lang="en-US" dirty="0"/>
          </a:p>
          <a:p>
            <a:pPr marL="514350" indent="-514350">
              <a:buFont typeface="+mj-lt"/>
              <a:buAutoNum type="arabicPeriod"/>
            </a:pPr>
            <a:r>
              <a:rPr lang="en-US" dirty="0"/>
              <a:t>Explain why it is important to PARC</a:t>
            </a:r>
          </a:p>
          <a:p>
            <a:pPr marL="514350" indent="-514350">
              <a:buFont typeface="+mj-lt"/>
              <a:buAutoNum type="arabicPeriod"/>
            </a:pPr>
            <a:endParaRPr lang="en-US" dirty="0"/>
          </a:p>
          <a:p>
            <a:pPr marL="514350" indent="-514350">
              <a:buFont typeface="+mj-lt"/>
              <a:buAutoNum type="arabicPeriod"/>
            </a:pPr>
            <a:r>
              <a:rPr lang="en-US" dirty="0"/>
              <a:t>Recognize there are barriers to participating in our field</a:t>
            </a:r>
          </a:p>
          <a:p>
            <a:pPr marL="514350" indent="-514350">
              <a:buFont typeface="+mj-lt"/>
              <a:buAutoNum type="arabicPeriod"/>
            </a:pPr>
            <a:endParaRPr lang="en-US" dirty="0"/>
          </a:p>
          <a:p>
            <a:pPr marL="514350" indent="-514350">
              <a:buFont typeface="+mj-lt"/>
              <a:buAutoNum type="arabicPeriod"/>
            </a:pPr>
            <a:r>
              <a:rPr lang="en-US" dirty="0"/>
              <a:t>Participate in PARC’s current initiatives to address these barriers</a:t>
            </a:r>
          </a:p>
          <a:p>
            <a:pPr marL="0" indent="0">
              <a:buNone/>
            </a:pPr>
            <a:endParaRPr lang="en-US" baseline="0" dirty="0"/>
          </a:p>
          <a:p>
            <a:pPr marL="0" indent="0">
              <a:buNone/>
            </a:pPr>
            <a:r>
              <a:rPr lang="en-US" baseline="0" dirty="0"/>
              <a:t>But most importantly, the purpose is to begin these discussions at PARC!</a:t>
            </a:r>
            <a:endParaRPr lang="en-US" dirty="0"/>
          </a:p>
        </p:txBody>
      </p:sp>
      <p:sp>
        <p:nvSpPr>
          <p:cNvPr id="4" name="Slide Number Placeholder 3"/>
          <p:cNvSpPr>
            <a:spLocks noGrp="1"/>
          </p:cNvSpPr>
          <p:nvPr>
            <p:ph type="sldNum" sz="quarter" idx="10"/>
          </p:nvPr>
        </p:nvSpPr>
        <p:spPr/>
        <p:txBody>
          <a:bodyPr/>
          <a:lstStyle/>
          <a:p>
            <a:fld id="{A31FDE50-0212-4A75-8BC8-019492DE8891}" type="slidenum">
              <a:rPr lang="en-US" smtClean="0"/>
              <a:t>3</a:t>
            </a:fld>
            <a:endParaRPr lang="en-US"/>
          </a:p>
        </p:txBody>
      </p:sp>
    </p:spTree>
    <p:extLst>
      <p:ext uri="{BB962C8B-B14F-4D97-AF65-F5344CB8AC3E}">
        <p14:creationId xmlns:p14="http://schemas.microsoft.com/office/powerpoint/2010/main" val="432592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reasons that PARC is such an effective organization for conserving reptiles and amphibians is because of the experience and expertise of our partners. This diversity helps us navigate complex problems, but someone’s career is just one part of their identity.</a:t>
            </a:r>
          </a:p>
        </p:txBody>
      </p:sp>
      <p:sp>
        <p:nvSpPr>
          <p:cNvPr id="4" name="Slide Number Placeholder 3"/>
          <p:cNvSpPr>
            <a:spLocks noGrp="1"/>
          </p:cNvSpPr>
          <p:nvPr>
            <p:ph type="sldNum" sz="quarter" idx="5"/>
          </p:nvPr>
        </p:nvSpPr>
        <p:spPr/>
        <p:txBody>
          <a:bodyPr/>
          <a:lstStyle/>
          <a:p>
            <a:fld id="{A31FDE50-0212-4A75-8BC8-019492DE8891}" type="slidenum">
              <a:rPr lang="en-US" smtClean="0"/>
              <a:t>4</a:t>
            </a:fld>
            <a:endParaRPr lang="en-US"/>
          </a:p>
        </p:txBody>
      </p:sp>
    </p:spTree>
    <p:extLst>
      <p:ext uri="{BB962C8B-B14F-4D97-AF65-F5344CB8AC3E}">
        <p14:creationId xmlns:p14="http://schemas.microsoft.com/office/powerpoint/2010/main" val="3893547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One of the main reasons discussing diversity, equity, and inclusion can be so difficult is because identity complex. There are so many dimensions to each and everyone of us. </a:t>
            </a:r>
            <a:r>
              <a:rPr lang="en-US" dirty="0"/>
              <a:t>Some of our dimensions may be visible to others, and some of them</a:t>
            </a:r>
            <a:r>
              <a:rPr lang="en-US" baseline="0" dirty="0"/>
              <a:t> are </a:t>
            </a:r>
            <a:r>
              <a:rPr lang="en-US" dirty="0"/>
              <a:t>unseen.</a:t>
            </a:r>
          </a:p>
          <a:p>
            <a:endParaRPr lang="en-US" dirty="0"/>
          </a:p>
        </p:txBody>
      </p:sp>
      <p:sp>
        <p:nvSpPr>
          <p:cNvPr id="4" name="Slide Number Placeholder 3"/>
          <p:cNvSpPr>
            <a:spLocks noGrp="1"/>
          </p:cNvSpPr>
          <p:nvPr>
            <p:ph type="sldNum" sz="quarter" idx="10"/>
          </p:nvPr>
        </p:nvSpPr>
        <p:spPr/>
        <p:txBody>
          <a:bodyPr/>
          <a:lstStyle/>
          <a:p>
            <a:fld id="{A31FDE50-0212-4A75-8BC8-019492DE8891}" type="slidenum">
              <a:rPr lang="en-US" smtClean="0"/>
              <a:t>5</a:t>
            </a:fld>
            <a:endParaRPr lang="en-US"/>
          </a:p>
        </p:txBody>
      </p:sp>
    </p:spTree>
    <p:extLst>
      <p:ext uri="{BB962C8B-B14F-4D97-AF65-F5344CB8AC3E}">
        <p14:creationId xmlns:p14="http://schemas.microsoft.com/office/powerpoint/2010/main" val="3484575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make things more concrete, I would like to share with you a few ways in which I identify. (Work through circle quickly). Each of these are also nuanced. For instance, I might identify as a scientist within a broader group, but within science I identify as an ecologist. Or broadly I may identify as Latinx, but at a deeper level I identify as mixed race and Chicano. </a:t>
            </a:r>
          </a:p>
          <a:p>
            <a:endParaRPr lang="en-US" baseline="0" dirty="0"/>
          </a:p>
          <a:p>
            <a:r>
              <a:rPr lang="en-US" baseline="0" dirty="0"/>
              <a:t>There are many dimensions and layers of diversity within a single person. In many of the ways I identify I have privilege (college educated, male). In some of the ways I identify I have experienced barriers. This is likely true for everyone in this room.</a:t>
            </a:r>
          </a:p>
          <a:p>
            <a:endParaRPr lang="en-US" baseline="0" dirty="0"/>
          </a:p>
          <a:p>
            <a:r>
              <a:rPr lang="en-US" baseline="0" dirty="0"/>
              <a:t>******************************************************</a:t>
            </a:r>
          </a:p>
          <a:p>
            <a:r>
              <a:rPr lang="en-US" baseline="0" dirty="0"/>
              <a:t>****** This slide is to be filled out by presenter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a:r>
          </a:p>
          <a:p>
            <a:endParaRPr lang="en-US" dirty="0"/>
          </a:p>
        </p:txBody>
      </p:sp>
      <p:sp>
        <p:nvSpPr>
          <p:cNvPr id="4" name="Slide Number Placeholder 3"/>
          <p:cNvSpPr>
            <a:spLocks noGrp="1"/>
          </p:cNvSpPr>
          <p:nvPr>
            <p:ph type="sldNum" sz="quarter" idx="10"/>
          </p:nvPr>
        </p:nvSpPr>
        <p:spPr/>
        <p:txBody>
          <a:bodyPr/>
          <a:lstStyle/>
          <a:p>
            <a:fld id="{A31FDE50-0212-4A75-8BC8-019492DE8891}" type="slidenum">
              <a:rPr lang="en-US" smtClean="0"/>
              <a:t>6</a:t>
            </a:fld>
            <a:endParaRPr lang="en-US"/>
          </a:p>
        </p:txBody>
      </p:sp>
    </p:spTree>
    <p:extLst>
      <p:ext uri="{BB962C8B-B14F-4D97-AF65-F5344CB8AC3E}">
        <p14:creationId xmlns:p14="http://schemas.microsoft.com/office/powerpoint/2010/main" val="2013594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know a little more about identity, let’s define diversity, equity, and inclusion</a:t>
            </a:r>
            <a:r>
              <a:rPr lang="en-US" baseline="0" dirty="0"/>
              <a:t>. [Read slide]. For PARC, it’s about acknowledging that people are different, and rather than downplaying those differences, it is about celebrating them.</a:t>
            </a:r>
            <a:endParaRPr lang="en-US" dirty="0"/>
          </a:p>
        </p:txBody>
      </p:sp>
      <p:sp>
        <p:nvSpPr>
          <p:cNvPr id="4" name="Slide Number Placeholder 3"/>
          <p:cNvSpPr>
            <a:spLocks noGrp="1"/>
          </p:cNvSpPr>
          <p:nvPr>
            <p:ph type="sldNum" sz="quarter" idx="10"/>
          </p:nvPr>
        </p:nvSpPr>
        <p:spPr/>
        <p:txBody>
          <a:bodyPr/>
          <a:lstStyle/>
          <a:p>
            <a:fld id="{A31FDE50-0212-4A75-8BC8-019492DE8891}" type="slidenum">
              <a:rPr lang="en-US" smtClean="0"/>
              <a:t>7</a:t>
            </a:fld>
            <a:endParaRPr lang="en-US"/>
          </a:p>
        </p:txBody>
      </p:sp>
    </p:spTree>
    <p:extLst>
      <p:ext uri="{BB962C8B-B14F-4D97-AF65-F5344CB8AC3E}">
        <p14:creationId xmlns:p14="http://schemas.microsoft.com/office/powerpoint/2010/main" val="3863907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Inclusion</a:t>
            </a:r>
            <a:r>
              <a:rPr lang="en-US" baseline="0" dirty="0"/>
              <a:t> means intent to include those otherwise marginalized.</a:t>
            </a:r>
          </a:p>
          <a:p>
            <a:endParaRPr lang="en-US" baseline="0" dirty="0"/>
          </a:p>
          <a:p>
            <a:r>
              <a:rPr lang="en-US" baseline="0" dirty="0"/>
              <a:t>Let’s work through the figure here. In Exclusion, the orange dots are kept on the outside. In Separation the orange dots get their own circle now, but it is smaller. In integration, the orange dots are included in the larger circle, but there are still barriers to full participation in the larger circle. Inclusion means no barriers. For PARC that means everyone feels like they are welcome and involved.</a:t>
            </a:r>
          </a:p>
          <a:p>
            <a:endParaRPr lang="en-US" baseline="0" dirty="0"/>
          </a:p>
        </p:txBody>
      </p:sp>
      <p:sp>
        <p:nvSpPr>
          <p:cNvPr id="4" name="Slide Number Placeholder 3"/>
          <p:cNvSpPr>
            <a:spLocks noGrp="1"/>
          </p:cNvSpPr>
          <p:nvPr>
            <p:ph type="sldNum" sz="quarter" idx="10"/>
          </p:nvPr>
        </p:nvSpPr>
        <p:spPr/>
        <p:txBody>
          <a:bodyPr/>
          <a:lstStyle/>
          <a:p>
            <a:fld id="{A31FDE50-0212-4A75-8BC8-019492DE8891}" type="slidenum">
              <a:rPr lang="en-US" smtClean="0"/>
              <a:t>8</a:t>
            </a:fld>
            <a:endParaRPr lang="en-US"/>
          </a:p>
        </p:txBody>
      </p:sp>
    </p:spTree>
    <p:extLst>
      <p:ext uri="{BB962C8B-B14F-4D97-AF65-F5344CB8AC3E}">
        <p14:creationId xmlns:p14="http://schemas.microsoft.com/office/powerpoint/2010/main" val="1229141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a:t>
            </a:r>
            <a:r>
              <a:rPr lang="en-US" baseline="0" dirty="0"/>
              <a:t> e</a:t>
            </a:r>
            <a:r>
              <a:rPr lang="en-US" dirty="0"/>
              <a:t>quity mean equal access, power,</a:t>
            </a:r>
            <a:r>
              <a:rPr lang="en-US" baseline="0" dirty="0"/>
              <a:t> and outcomes for all.</a:t>
            </a:r>
          </a:p>
          <a:p>
            <a:endParaRPr lang="en-US" baseline="0" dirty="0"/>
          </a:p>
          <a:p>
            <a:r>
              <a:rPr lang="en-US" baseline="0" dirty="0"/>
              <a:t>Equity is different than equality. In equality, everyone is given the same thing because it is fair. In this case it is a same-sized bike. However, the person using the wheelchair can’t use that bike. The tall person looks uncomfortable. The child can barely fit on it.</a:t>
            </a:r>
          </a:p>
          <a:p>
            <a:endParaRPr lang="en-US" baseline="0" dirty="0"/>
          </a:p>
          <a:p>
            <a:r>
              <a:rPr lang="en-US" baseline="0" dirty="0"/>
              <a:t>In equity, not everyone is given the same thing. They are given what they need to ride a bike—whether a hand-powered bike (wheel-chair), a large bike, or a small bike. For PARC, this means meeting people where they are so they can participate fully in all PARC has to offer.</a:t>
            </a:r>
          </a:p>
        </p:txBody>
      </p:sp>
      <p:sp>
        <p:nvSpPr>
          <p:cNvPr id="4" name="Slide Number Placeholder 3"/>
          <p:cNvSpPr>
            <a:spLocks noGrp="1"/>
          </p:cNvSpPr>
          <p:nvPr>
            <p:ph type="sldNum" sz="quarter" idx="10"/>
          </p:nvPr>
        </p:nvSpPr>
        <p:spPr/>
        <p:txBody>
          <a:bodyPr/>
          <a:lstStyle/>
          <a:p>
            <a:fld id="{A31FDE50-0212-4A75-8BC8-019492DE8891}" type="slidenum">
              <a:rPr lang="en-US" smtClean="0"/>
              <a:t>9</a:t>
            </a:fld>
            <a:endParaRPr lang="en-US"/>
          </a:p>
        </p:txBody>
      </p:sp>
    </p:spTree>
    <p:extLst>
      <p:ext uri="{BB962C8B-B14F-4D97-AF65-F5344CB8AC3E}">
        <p14:creationId xmlns:p14="http://schemas.microsoft.com/office/powerpoint/2010/main" val="385809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B986AA-3EE1-4EAE-AFF1-582D55275A9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FF133-0C48-4453-98BE-B85A616F09A2}" type="slidenum">
              <a:rPr lang="en-US" smtClean="0"/>
              <a:t>‹#›</a:t>
            </a:fld>
            <a:endParaRPr lang="en-US"/>
          </a:p>
        </p:txBody>
      </p:sp>
    </p:spTree>
    <p:extLst>
      <p:ext uri="{BB962C8B-B14F-4D97-AF65-F5344CB8AC3E}">
        <p14:creationId xmlns:p14="http://schemas.microsoft.com/office/powerpoint/2010/main" val="1796419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B986AA-3EE1-4EAE-AFF1-582D55275A9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FF133-0C48-4453-98BE-B85A616F09A2}" type="slidenum">
              <a:rPr lang="en-US" smtClean="0"/>
              <a:t>‹#›</a:t>
            </a:fld>
            <a:endParaRPr lang="en-US"/>
          </a:p>
        </p:txBody>
      </p:sp>
    </p:spTree>
    <p:extLst>
      <p:ext uri="{BB962C8B-B14F-4D97-AF65-F5344CB8AC3E}">
        <p14:creationId xmlns:p14="http://schemas.microsoft.com/office/powerpoint/2010/main" val="2974233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B986AA-3EE1-4EAE-AFF1-582D55275A9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FF133-0C48-4453-98BE-B85A616F09A2}" type="slidenum">
              <a:rPr lang="en-US" smtClean="0"/>
              <a:t>‹#›</a:t>
            </a:fld>
            <a:endParaRPr lang="en-US"/>
          </a:p>
        </p:txBody>
      </p:sp>
    </p:spTree>
    <p:extLst>
      <p:ext uri="{BB962C8B-B14F-4D97-AF65-F5344CB8AC3E}">
        <p14:creationId xmlns:p14="http://schemas.microsoft.com/office/powerpoint/2010/main" val="4097004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B986AA-3EE1-4EAE-AFF1-582D55275A9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FF133-0C48-4453-98BE-B85A616F09A2}" type="slidenum">
              <a:rPr lang="en-US" smtClean="0"/>
              <a:t>‹#›</a:t>
            </a:fld>
            <a:endParaRPr lang="en-US"/>
          </a:p>
        </p:txBody>
      </p:sp>
    </p:spTree>
    <p:extLst>
      <p:ext uri="{BB962C8B-B14F-4D97-AF65-F5344CB8AC3E}">
        <p14:creationId xmlns:p14="http://schemas.microsoft.com/office/powerpoint/2010/main" val="4213891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B986AA-3EE1-4EAE-AFF1-582D55275A9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FF133-0C48-4453-98BE-B85A616F09A2}" type="slidenum">
              <a:rPr lang="en-US" smtClean="0"/>
              <a:t>‹#›</a:t>
            </a:fld>
            <a:endParaRPr lang="en-US"/>
          </a:p>
        </p:txBody>
      </p:sp>
    </p:spTree>
    <p:extLst>
      <p:ext uri="{BB962C8B-B14F-4D97-AF65-F5344CB8AC3E}">
        <p14:creationId xmlns:p14="http://schemas.microsoft.com/office/powerpoint/2010/main" val="2959601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B986AA-3EE1-4EAE-AFF1-582D55275A94}"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FF133-0C48-4453-98BE-B85A616F09A2}" type="slidenum">
              <a:rPr lang="en-US" smtClean="0"/>
              <a:t>‹#›</a:t>
            </a:fld>
            <a:endParaRPr lang="en-US"/>
          </a:p>
        </p:txBody>
      </p:sp>
    </p:spTree>
    <p:extLst>
      <p:ext uri="{BB962C8B-B14F-4D97-AF65-F5344CB8AC3E}">
        <p14:creationId xmlns:p14="http://schemas.microsoft.com/office/powerpoint/2010/main" val="3704926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B986AA-3EE1-4EAE-AFF1-582D55275A94}"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FFF133-0C48-4453-98BE-B85A616F09A2}" type="slidenum">
              <a:rPr lang="en-US" smtClean="0"/>
              <a:t>‹#›</a:t>
            </a:fld>
            <a:endParaRPr lang="en-US"/>
          </a:p>
        </p:txBody>
      </p:sp>
    </p:spTree>
    <p:extLst>
      <p:ext uri="{BB962C8B-B14F-4D97-AF65-F5344CB8AC3E}">
        <p14:creationId xmlns:p14="http://schemas.microsoft.com/office/powerpoint/2010/main" val="1241223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B986AA-3EE1-4EAE-AFF1-582D55275A94}"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FFF133-0C48-4453-98BE-B85A616F09A2}" type="slidenum">
              <a:rPr lang="en-US" smtClean="0"/>
              <a:t>‹#›</a:t>
            </a:fld>
            <a:endParaRPr lang="en-US"/>
          </a:p>
        </p:txBody>
      </p:sp>
    </p:spTree>
    <p:extLst>
      <p:ext uri="{BB962C8B-B14F-4D97-AF65-F5344CB8AC3E}">
        <p14:creationId xmlns:p14="http://schemas.microsoft.com/office/powerpoint/2010/main" val="1908625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986AA-3EE1-4EAE-AFF1-582D55275A94}"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FFF133-0C48-4453-98BE-B85A616F09A2}" type="slidenum">
              <a:rPr lang="en-US" smtClean="0"/>
              <a:t>‹#›</a:t>
            </a:fld>
            <a:endParaRPr lang="en-US"/>
          </a:p>
        </p:txBody>
      </p:sp>
    </p:spTree>
    <p:extLst>
      <p:ext uri="{BB962C8B-B14F-4D97-AF65-F5344CB8AC3E}">
        <p14:creationId xmlns:p14="http://schemas.microsoft.com/office/powerpoint/2010/main" val="4220744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B986AA-3EE1-4EAE-AFF1-582D55275A94}"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FF133-0C48-4453-98BE-B85A616F09A2}" type="slidenum">
              <a:rPr lang="en-US" smtClean="0"/>
              <a:t>‹#›</a:t>
            </a:fld>
            <a:endParaRPr lang="en-US"/>
          </a:p>
        </p:txBody>
      </p:sp>
    </p:spTree>
    <p:extLst>
      <p:ext uri="{BB962C8B-B14F-4D97-AF65-F5344CB8AC3E}">
        <p14:creationId xmlns:p14="http://schemas.microsoft.com/office/powerpoint/2010/main" val="1458996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B986AA-3EE1-4EAE-AFF1-582D55275A94}"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FF133-0C48-4453-98BE-B85A616F09A2}" type="slidenum">
              <a:rPr lang="en-US" smtClean="0"/>
              <a:t>‹#›</a:t>
            </a:fld>
            <a:endParaRPr lang="en-US"/>
          </a:p>
        </p:txBody>
      </p:sp>
    </p:spTree>
    <p:extLst>
      <p:ext uri="{BB962C8B-B14F-4D97-AF65-F5344CB8AC3E}">
        <p14:creationId xmlns:p14="http://schemas.microsoft.com/office/powerpoint/2010/main" val="2974882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986AA-3EE1-4EAE-AFF1-582D55275A94}" type="datetimeFigureOut">
              <a:rPr lang="en-US" smtClean="0"/>
              <a:t>5/24/2019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FFF133-0C48-4453-98BE-B85A616F09A2}" type="slidenum">
              <a:rPr lang="en-US" smtClean="0"/>
              <a:t>‹#›</a:t>
            </a:fld>
            <a:endParaRPr lang="en-US"/>
          </a:p>
        </p:txBody>
      </p:sp>
    </p:spTree>
    <p:extLst>
      <p:ext uri="{BB962C8B-B14F-4D97-AF65-F5344CB8AC3E}">
        <p14:creationId xmlns:p14="http://schemas.microsoft.com/office/powerpoint/2010/main" val="3287414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hbr.org/2014/06/diversity-is-useless-without-inclusivit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hyperlink" Target="https://www.eswnonline.org/wp-content/uploads/gravity_forms/23-b28d66b6400f67d9648a049f8faf44e0/2015/07/Beck2014-Diversity-at-ESA.pdf" TargetMode="External"/><Relationship Id="rId3" Type="http://schemas.openxmlformats.org/officeDocument/2006/relationships/image" Target="../media/image10.jpeg"/><Relationship Id="rId7" Type="http://schemas.openxmlformats.org/officeDocument/2006/relationships/hyperlink" Target="https://www.researchgate.net/publication/319768837"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asihcopeia.blogspot.com/2017/03/on-diversity-of-asih.html" TargetMode="External"/><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3.sv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295400"/>
          </a:xfrm>
        </p:spPr>
        <p:txBody>
          <a:bodyPr/>
          <a:lstStyle/>
          <a:p>
            <a:r>
              <a:rPr lang="en-US" dirty="0"/>
              <a:t>Diversity, Equity, and Inclusion</a:t>
            </a:r>
          </a:p>
        </p:txBody>
      </p:sp>
      <p:pic>
        <p:nvPicPr>
          <p:cNvPr id="4" name="Picture 6" descr="https://static1.squarespace.com/static/5925c6071e5b6c4c875b4da5/t/5a6dfc1424a694fb936aa0a8/1517157416626/Diversity.png?format=1000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49720"/>
            <a:ext cx="4572000" cy="14166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static1.squarespace.com/static/5925c6071e5b6c4c875b4da5/t/5a6dfc1424a694fb936aa0a8/1517157416626/Diversity.png?format=1000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447778"/>
            <a:ext cx="4572000" cy="14166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parcplace.org/wp-content/themes/herps/image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8934" y="2471100"/>
            <a:ext cx="4866132" cy="191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451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Strengthening PARC</a:t>
            </a:r>
          </a:p>
        </p:txBody>
      </p:sp>
      <p:sp>
        <p:nvSpPr>
          <p:cNvPr id="3" name="Content Placeholder 2"/>
          <p:cNvSpPr>
            <a:spLocks noGrp="1"/>
          </p:cNvSpPr>
          <p:nvPr>
            <p:ph idx="1"/>
          </p:nvPr>
        </p:nvSpPr>
        <p:spPr/>
        <p:txBody>
          <a:bodyPr/>
          <a:lstStyle/>
          <a:p>
            <a:pPr marL="0" indent="0" algn="ctr">
              <a:buNone/>
            </a:pPr>
            <a:r>
              <a:rPr lang="en-US" dirty="0"/>
              <a:t>An inclusive and equitable PARC means better member and partner recruitment, engagement, and retention</a:t>
            </a:r>
          </a:p>
          <a:p>
            <a:pPr marL="0" indent="0">
              <a:buNone/>
            </a:pPr>
            <a:endParaRPr lang="en-US" dirty="0"/>
          </a:p>
        </p:txBody>
      </p:sp>
      <p:sp>
        <p:nvSpPr>
          <p:cNvPr id="4" name="TextBox 3"/>
          <p:cNvSpPr txBox="1"/>
          <p:nvPr/>
        </p:nvSpPr>
        <p:spPr>
          <a:xfrm>
            <a:off x="-76200" y="6626423"/>
            <a:ext cx="5791200" cy="307777"/>
          </a:xfrm>
          <a:prstGeom prst="rect">
            <a:avLst/>
          </a:prstGeom>
          <a:noFill/>
        </p:spPr>
        <p:txBody>
          <a:bodyPr wrap="square" rtlCol="0">
            <a:spAutoFit/>
          </a:bodyPr>
          <a:lstStyle/>
          <a:p>
            <a:r>
              <a:rPr lang="en-US" sz="1400" dirty="0"/>
              <a:t>Riordan, </a:t>
            </a:r>
            <a:r>
              <a:rPr lang="en-US" sz="1400" i="1" dirty="0"/>
              <a:t>HBR</a:t>
            </a:r>
            <a:r>
              <a:rPr lang="en-US" sz="1400" dirty="0"/>
              <a:t>, “</a:t>
            </a:r>
            <a:r>
              <a:rPr lang="en-US" sz="1400" dirty="0">
                <a:hlinkClick r:id="rId3"/>
              </a:rPr>
              <a:t>Diversity is Useless without Inclusivity</a:t>
            </a:r>
            <a:r>
              <a:rPr lang="en-US" sz="1400" dirty="0"/>
              <a:t>”</a:t>
            </a:r>
          </a:p>
        </p:txBody>
      </p:sp>
      <p:pic>
        <p:nvPicPr>
          <p:cNvPr id="2050" name="Picture 2" descr="http://northeastparc.org/wp-content/uploads/2017/09/Group_Phot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4857" b="5456"/>
          <a:stretch/>
        </p:blipFill>
        <p:spPr bwMode="auto">
          <a:xfrm>
            <a:off x="11723" y="3581400"/>
            <a:ext cx="9120554" cy="262257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6" name="Picture 2" descr="http://parcplace.org/wp-content/themes/herps/images/logo.png">
            <a:extLst>
              <a:ext uri="{FF2B5EF4-FFF2-40B4-BE49-F238E27FC236}">
                <a16:creationId xmlns:a16="http://schemas.microsoft.com/office/drawing/2014/main" id="{E07D61ED-89B2-42CE-9FA7-AFBE0D4ED3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2031" y="6333450"/>
            <a:ext cx="1172337" cy="46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689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PARC Success</a:t>
            </a:r>
          </a:p>
        </p:txBody>
      </p:sp>
      <p:sp>
        <p:nvSpPr>
          <p:cNvPr id="3" name="Content Placeholder 2"/>
          <p:cNvSpPr>
            <a:spLocks noGrp="1"/>
          </p:cNvSpPr>
          <p:nvPr>
            <p:ph idx="1"/>
          </p:nvPr>
        </p:nvSpPr>
        <p:spPr/>
        <p:txBody>
          <a:bodyPr/>
          <a:lstStyle/>
          <a:p>
            <a:pPr marL="0" indent="0" algn="ctr">
              <a:buNone/>
            </a:pPr>
            <a:r>
              <a:rPr lang="en-US" dirty="0"/>
              <a:t>A Diverse PARC will be more productive, more creative, and better at problem solving.</a:t>
            </a:r>
          </a:p>
        </p:txBody>
      </p:sp>
      <p:sp>
        <p:nvSpPr>
          <p:cNvPr id="4" name="TextBox 3"/>
          <p:cNvSpPr txBox="1"/>
          <p:nvPr/>
        </p:nvSpPr>
        <p:spPr>
          <a:xfrm>
            <a:off x="228600" y="6324600"/>
            <a:ext cx="5726367" cy="369332"/>
          </a:xfrm>
          <a:prstGeom prst="rect">
            <a:avLst/>
          </a:prstGeom>
          <a:noFill/>
        </p:spPr>
        <p:txBody>
          <a:bodyPr wrap="square" rtlCol="0">
            <a:spAutoFit/>
          </a:bodyPr>
          <a:lstStyle/>
          <a:p>
            <a:r>
              <a:rPr lang="en-US" dirty="0" err="1"/>
              <a:t>Galinsky</a:t>
            </a:r>
            <a:r>
              <a:rPr lang="en-US" dirty="0"/>
              <a:t> et al. 2015, “Maximizing the Gains … of Diversity” </a:t>
            </a:r>
          </a:p>
        </p:txBody>
      </p:sp>
      <p:sp>
        <p:nvSpPr>
          <p:cNvPr id="6" name="AutoShape 2" descr="https://smile.amazon.com/drive/v1/nodes/GV6GDuniS-iAkv1GeEuH0Q/contentRedirection?querySuffix=%3FviewBox%3D1308%2C981&amp;ownerId=A2SD501KYHWPTT&amp;cb=152993415690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7" descr="https://smile.amazon.com/drive/v1/nodes/adizkmoyRYuG-E5qwsTkKA/contentRedirection?querySuffix=%3FviewBox%3D1308%2C981&amp;ownerId=A2SD501KYHWPTT&amp;cb=152993464524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2" descr="C:\Users\djm516.ACCESS\Downloads\DSC0273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5257"/>
          <a:stretch/>
        </p:blipFill>
        <p:spPr bwMode="auto">
          <a:xfrm>
            <a:off x="1254369" y="2819400"/>
            <a:ext cx="6626225" cy="321754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954967" y="5729164"/>
            <a:ext cx="1908042" cy="307777"/>
          </a:xfrm>
          <a:prstGeom prst="rect">
            <a:avLst/>
          </a:prstGeom>
          <a:noFill/>
        </p:spPr>
        <p:txBody>
          <a:bodyPr wrap="square" rtlCol="0">
            <a:spAutoFit/>
          </a:bodyPr>
          <a:lstStyle/>
          <a:p>
            <a:r>
              <a:rPr lang="en-US" sz="1400" dirty="0">
                <a:solidFill>
                  <a:schemeClr val="bg1"/>
                </a:solidFill>
              </a:rPr>
              <a:t>Photo by David Muñoz</a:t>
            </a:r>
          </a:p>
        </p:txBody>
      </p:sp>
      <p:pic>
        <p:nvPicPr>
          <p:cNvPr id="9" name="Picture 2" descr="http://parcplace.org/wp-content/themes/herps/images/logo.png">
            <a:extLst>
              <a:ext uri="{FF2B5EF4-FFF2-40B4-BE49-F238E27FC236}">
                <a16:creationId xmlns:a16="http://schemas.microsoft.com/office/drawing/2014/main" id="{1E637D46-6246-4232-A043-57A47C7F43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2031" y="6333450"/>
            <a:ext cx="1172337" cy="46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869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Despite Benefits, Missing the Mark</a:t>
            </a:r>
          </a:p>
        </p:txBody>
      </p:sp>
      <p:sp>
        <p:nvSpPr>
          <p:cNvPr id="3" name="Content Placeholder 2"/>
          <p:cNvSpPr>
            <a:spLocks noGrp="1"/>
          </p:cNvSpPr>
          <p:nvPr>
            <p:ph idx="1"/>
          </p:nvPr>
        </p:nvSpPr>
        <p:spPr>
          <a:xfrm>
            <a:off x="838200" y="1295400"/>
            <a:ext cx="7543800" cy="1828800"/>
          </a:xfrm>
        </p:spPr>
        <p:txBody>
          <a:bodyPr/>
          <a:lstStyle/>
          <a:p>
            <a:pPr marL="0" indent="0">
              <a:buNone/>
            </a:pPr>
            <a:r>
              <a:rPr lang="en-US" sz="2800" dirty="0"/>
              <a:t>According to the U.S. Census 2017 Estimate:</a:t>
            </a:r>
          </a:p>
          <a:p>
            <a:pPr lvl="1"/>
            <a:r>
              <a:rPr lang="en-US" sz="2400" dirty="0"/>
              <a:t>50.8% of the population identifies as female</a:t>
            </a:r>
          </a:p>
          <a:p>
            <a:pPr lvl="1"/>
            <a:r>
              <a:rPr lang="en-US" sz="2400" dirty="0"/>
              <a:t>39.3% of the population identifies racially/ethnically as non-majority</a:t>
            </a:r>
          </a:p>
        </p:txBody>
      </p:sp>
      <p:pic>
        <p:nvPicPr>
          <p:cNvPr id="4" name="Picture 8" descr="Image result for asi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5028" y="3230940"/>
            <a:ext cx="1147740" cy="14059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wildlife society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4495799"/>
            <a:ext cx="1213116" cy="16560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ecological society of america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5702" y="4592308"/>
            <a:ext cx="2812098" cy="15036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4428" y="4526340"/>
            <a:ext cx="3083731" cy="1569660"/>
          </a:xfrm>
          <a:prstGeom prst="rect">
            <a:avLst/>
          </a:prstGeom>
          <a:noFill/>
        </p:spPr>
        <p:txBody>
          <a:bodyPr wrap="square" rtlCol="0">
            <a:spAutoFit/>
          </a:bodyPr>
          <a:lstStyle/>
          <a:p>
            <a:pPr algn="ctr"/>
            <a:r>
              <a:rPr lang="en-US" sz="2400" dirty="0"/>
              <a:t>2016</a:t>
            </a:r>
            <a:r>
              <a:rPr lang="en-US" sz="2400" baseline="30000" dirty="0"/>
              <a:t>1</a:t>
            </a:r>
            <a:endParaRPr lang="en-US" sz="2400" dirty="0"/>
          </a:p>
          <a:p>
            <a:r>
              <a:rPr lang="en-US" sz="2400" dirty="0"/>
              <a:t>30.1% 	Women</a:t>
            </a:r>
          </a:p>
          <a:p>
            <a:r>
              <a:rPr lang="en-US" sz="2400" dirty="0"/>
              <a:t>8.4%	Non-majority</a:t>
            </a:r>
          </a:p>
          <a:p>
            <a:endParaRPr lang="en-US" sz="2400" dirty="0"/>
          </a:p>
        </p:txBody>
      </p:sp>
      <p:sp>
        <p:nvSpPr>
          <p:cNvPr id="10" name="TextBox 9"/>
          <p:cNvSpPr txBox="1"/>
          <p:nvPr/>
        </p:nvSpPr>
        <p:spPr>
          <a:xfrm>
            <a:off x="62396" y="6474023"/>
            <a:ext cx="8853004" cy="307777"/>
          </a:xfrm>
          <a:prstGeom prst="rect">
            <a:avLst/>
          </a:prstGeom>
          <a:noFill/>
        </p:spPr>
        <p:txBody>
          <a:bodyPr wrap="square" rtlCol="0">
            <a:spAutoFit/>
          </a:bodyPr>
          <a:lstStyle/>
          <a:p>
            <a:r>
              <a:rPr lang="en-US" sz="1400" baseline="30000" dirty="0"/>
              <a:t>1</a:t>
            </a:r>
            <a:r>
              <a:rPr lang="en-US" sz="1400" dirty="0">
                <a:hlinkClick r:id="rId6"/>
              </a:rPr>
              <a:t>ASIH Blog </a:t>
            </a:r>
            <a:r>
              <a:rPr lang="en-US" sz="1400" dirty="0"/>
              <a:t>; </a:t>
            </a:r>
            <a:r>
              <a:rPr lang="en-US" sz="1400" baseline="30000" dirty="0"/>
              <a:t>2</a:t>
            </a:r>
            <a:r>
              <a:rPr lang="en-US" sz="1400" dirty="0">
                <a:hlinkClick r:id="rId7"/>
              </a:rPr>
              <a:t>Kohl et al. 2017 Professional Diversity…</a:t>
            </a:r>
            <a:r>
              <a:rPr lang="en-US" sz="1400" dirty="0"/>
              <a:t>; </a:t>
            </a:r>
            <a:r>
              <a:rPr lang="en-US" sz="1400" baseline="30000" dirty="0"/>
              <a:t>3</a:t>
            </a:r>
            <a:r>
              <a:rPr lang="en-US" sz="1400" dirty="0">
                <a:hlinkClick r:id="rId8"/>
              </a:rPr>
              <a:t>Beck et al. 2014 Diversity at 100…</a:t>
            </a:r>
            <a:endParaRPr lang="en-US" sz="1400" baseline="30000" dirty="0"/>
          </a:p>
        </p:txBody>
      </p:sp>
      <p:pic>
        <p:nvPicPr>
          <p:cNvPr id="9" name="Picture 2" descr="http://parcplace.org/wp-content/themes/herps/images/logo.png">
            <a:extLst>
              <a:ext uri="{FF2B5EF4-FFF2-40B4-BE49-F238E27FC236}">
                <a16:creationId xmlns:a16="http://schemas.microsoft.com/office/drawing/2014/main" id="{2BB937DB-1F55-4EA6-9E56-AF7625DBCA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72031" y="6333450"/>
            <a:ext cx="1172337" cy="46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45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2" y="228600"/>
            <a:ext cx="9098968" cy="1143000"/>
          </a:xfrm>
        </p:spPr>
        <p:txBody>
          <a:bodyPr>
            <a:normAutofit/>
          </a:bodyPr>
          <a:lstStyle/>
          <a:p>
            <a:r>
              <a:rPr lang="en-US" dirty="0"/>
              <a:t>Why does our field ≠ our nation?</a:t>
            </a:r>
          </a:p>
        </p:txBody>
      </p:sp>
      <p:pic>
        <p:nvPicPr>
          <p:cNvPr id="4" name="Picture 6" descr="https://static1.squarespace.com/static/5925c6071e5b6c4c875b4da5/t/5a6dfc1424a694fb936aa0a8/1517157416626/Diversity.png?format=1000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02" y="5449720"/>
            <a:ext cx="4544898" cy="14082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1305104"/>
            <a:ext cx="8382000" cy="4216539"/>
          </a:xfrm>
          <a:prstGeom prst="rect">
            <a:avLst/>
          </a:prstGeom>
          <a:noFill/>
        </p:spPr>
        <p:txBody>
          <a:bodyPr wrap="square" rtlCol="0">
            <a:spAutoFit/>
          </a:bodyPr>
          <a:lstStyle/>
          <a:p>
            <a:pPr marL="285750" indent="-285750">
              <a:buFont typeface="Arial" panose="020B0604020202020204" pitchFamily="34" charset="0"/>
              <a:buChar char="•"/>
            </a:pPr>
            <a:r>
              <a:rPr lang="en-US" sz="3200" dirty="0"/>
              <a:t>Possible explanations:</a:t>
            </a:r>
          </a:p>
          <a:p>
            <a:pPr marL="285750" indent="-285750">
              <a:buFont typeface="Arial" panose="020B0604020202020204" pitchFamily="34" charset="0"/>
              <a:buChar char="•"/>
            </a:pPr>
            <a:endParaRPr lang="en-US" sz="1600" dirty="0"/>
          </a:p>
          <a:p>
            <a:pPr marL="971550" lvl="1" indent="-514350">
              <a:buFont typeface="+mj-lt"/>
              <a:buAutoNum type="arabicPeriod"/>
            </a:pPr>
            <a:r>
              <a:rPr lang="en-US" sz="3200" dirty="0"/>
              <a:t>Is it </a:t>
            </a:r>
            <a:r>
              <a:rPr lang="en-US" sz="3200" b="1" dirty="0"/>
              <a:t>intrinsic</a:t>
            </a:r>
            <a:r>
              <a:rPr lang="en-US" sz="3200" dirty="0"/>
              <a:t>? Some identities are inherently unfit for our field</a:t>
            </a:r>
          </a:p>
          <a:p>
            <a:pPr marL="971550" lvl="1" indent="-514350">
              <a:buFont typeface="+mj-lt"/>
              <a:buAutoNum type="arabicPeriod"/>
            </a:pPr>
            <a:endParaRPr lang="en-US" sz="2800" dirty="0"/>
          </a:p>
          <a:p>
            <a:pPr marL="971550" lvl="1" indent="-514350">
              <a:buFont typeface="+mj-lt"/>
              <a:buAutoNum type="arabicPeriod"/>
            </a:pPr>
            <a:r>
              <a:rPr lang="en-US" sz="3200" dirty="0"/>
              <a:t>Is it </a:t>
            </a:r>
            <a:r>
              <a:rPr lang="en-US" sz="3200" b="1" dirty="0"/>
              <a:t>extrinsic</a:t>
            </a:r>
            <a:r>
              <a:rPr lang="en-US" sz="3200" dirty="0"/>
              <a:t>? There are barriers, intended or unintended, preventing full participation</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a:p>
        </p:txBody>
      </p:sp>
      <p:pic>
        <p:nvPicPr>
          <p:cNvPr id="7" name="Picture 6" descr="https://static1.squarespace.com/static/5925c6071e5b6c4c875b4da5/t/5a6dfc1424a694fb936aa0a8/1517157416626/Diversity.png?format=1000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449719"/>
            <a:ext cx="4544898" cy="14082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24600" y="2514600"/>
            <a:ext cx="2362200" cy="584775"/>
          </a:xfrm>
          <a:prstGeom prst="rect">
            <a:avLst/>
          </a:prstGeom>
          <a:noFill/>
        </p:spPr>
        <p:txBody>
          <a:bodyPr wrap="square" rtlCol="0">
            <a:spAutoFit/>
          </a:bodyPr>
          <a:lstStyle/>
          <a:p>
            <a:pPr marL="0" lvl="1"/>
            <a:r>
              <a:rPr lang="en-US" sz="3200" dirty="0"/>
              <a:t>(Eugenics!)</a:t>
            </a:r>
            <a:endParaRPr lang="en-US" dirty="0"/>
          </a:p>
        </p:txBody>
      </p:sp>
      <p:pic>
        <p:nvPicPr>
          <p:cNvPr id="8" name="Picture 2" descr="http://parcplace.org/wp-content/themes/herps/images/logo.png">
            <a:extLst>
              <a:ext uri="{FF2B5EF4-FFF2-40B4-BE49-F238E27FC236}">
                <a16:creationId xmlns:a16="http://schemas.microsoft.com/office/drawing/2014/main" id="{0BC3E0E4-A3D3-4A18-85A6-AFE0C52A09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2031" y="6333450"/>
            <a:ext cx="1172337" cy="46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95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868362"/>
          </a:xfrm>
        </p:spPr>
        <p:txBody>
          <a:bodyPr/>
          <a:lstStyle/>
          <a:p>
            <a:r>
              <a:rPr lang="en-US" dirty="0"/>
              <a:t>Sexual Orientation</a:t>
            </a:r>
          </a:p>
        </p:txBody>
      </p:sp>
      <p:sp>
        <p:nvSpPr>
          <p:cNvPr id="3" name="Content Placeholder 2"/>
          <p:cNvSpPr>
            <a:spLocks noGrp="1"/>
          </p:cNvSpPr>
          <p:nvPr>
            <p:ph idx="1"/>
          </p:nvPr>
        </p:nvSpPr>
        <p:spPr>
          <a:xfrm>
            <a:off x="457200" y="5410200"/>
            <a:ext cx="8229600" cy="990600"/>
          </a:xfrm>
        </p:spPr>
        <p:txBody>
          <a:bodyPr>
            <a:noAutofit/>
          </a:bodyPr>
          <a:lstStyle/>
          <a:p>
            <a:r>
              <a:rPr lang="en-US" sz="2800" dirty="0"/>
              <a:t>LGBTQ students less likely to stay in STEM compared to heterosexual peers</a:t>
            </a:r>
          </a:p>
        </p:txBody>
      </p:sp>
      <p:pic>
        <p:nvPicPr>
          <p:cNvPr id="5122" name="Picture 2" descr="https://media.springernature.com/full/springer-static/image/art%3A10.1186%2Fs13059-017-1198-y/MediaObjects/13059_2017_1198_Fig1_HTML.gif"/>
          <p:cNvPicPr>
            <a:picLocks noChangeAspect="1" noChangeArrowheads="1"/>
          </p:cNvPicPr>
          <p:nvPr/>
        </p:nvPicPr>
        <p:blipFill rotWithShape="1">
          <a:blip r:embed="rId3">
            <a:extLst>
              <a:ext uri="{28A0092B-C50C-407E-A947-70E740481C1C}">
                <a14:useLocalDpi xmlns:a14="http://schemas.microsoft.com/office/drawing/2010/main" val="0"/>
              </a:ext>
            </a:extLst>
          </a:blip>
          <a:srcRect l="67789" b="53798"/>
          <a:stretch/>
        </p:blipFill>
        <p:spPr bwMode="auto">
          <a:xfrm>
            <a:off x="1219200" y="838200"/>
            <a:ext cx="5943600" cy="444406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media.springernature.com/full/springer-static/image/art%3A10.1186%2Fs13059-017-1198-y/MediaObjects/13059_2017_1198_Fig1_HTML.gif"/>
          <p:cNvPicPr>
            <a:picLocks noChangeAspect="1" noChangeArrowheads="1"/>
          </p:cNvPicPr>
          <p:nvPr/>
        </p:nvPicPr>
        <p:blipFill rotWithShape="1">
          <a:blip r:embed="rId3">
            <a:extLst>
              <a:ext uri="{28A0092B-C50C-407E-A947-70E740481C1C}">
                <a14:useLocalDpi xmlns:a14="http://schemas.microsoft.com/office/drawing/2010/main" val="0"/>
              </a:ext>
            </a:extLst>
          </a:blip>
          <a:srcRect l="25385" t="94785" r="18675"/>
          <a:stretch/>
        </p:blipFill>
        <p:spPr bwMode="auto">
          <a:xfrm>
            <a:off x="228600" y="4843464"/>
            <a:ext cx="8826628" cy="4289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6273225"/>
            <a:ext cx="7772400" cy="584775"/>
          </a:xfrm>
          <a:prstGeom prst="rect">
            <a:avLst/>
          </a:prstGeom>
          <a:noFill/>
        </p:spPr>
        <p:txBody>
          <a:bodyPr wrap="square" rtlCol="0">
            <a:spAutoFit/>
          </a:bodyPr>
          <a:lstStyle/>
          <a:p>
            <a:pPr algn="r"/>
            <a:r>
              <a:rPr lang="en-US" sz="1600" dirty="0"/>
              <a:t>(Hughes 2018,</a:t>
            </a:r>
            <a:r>
              <a:rPr lang="en-US" sz="1600" i="1" dirty="0"/>
              <a:t> </a:t>
            </a:r>
            <a:r>
              <a:rPr lang="en-US" sz="1600" dirty="0"/>
              <a:t>“Coming Out in STEM”</a:t>
            </a:r>
            <a:r>
              <a:rPr lang="en-US" sz="1600" i="1" dirty="0"/>
              <a:t>; </a:t>
            </a:r>
          </a:p>
          <a:p>
            <a:pPr algn="r"/>
            <a:r>
              <a:rPr lang="en-US" sz="1600" dirty="0"/>
              <a:t>Figure from Barres et al. 2017, “Coming Out: The experience…”)</a:t>
            </a:r>
          </a:p>
        </p:txBody>
      </p:sp>
      <p:sp>
        <p:nvSpPr>
          <p:cNvPr id="5" name="TextBox 4"/>
          <p:cNvSpPr txBox="1"/>
          <p:nvPr/>
        </p:nvSpPr>
        <p:spPr>
          <a:xfrm rot="16200000">
            <a:off x="281360" y="2313056"/>
            <a:ext cx="2470667" cy="523220"/>
          </a:xfrm>
          <a:prstGeom prst="rect">
            <a:avLst/>
          </a:prstGeom>
          <a:solidFill>
            <a:schemeClr val="bg1"/>
          </a:solidFill>
        </p:spPr>
        <p:txBody>
          <a:bodyPr wrap="square" rtlCol="0">
            <a:spAutoFit/>
          </a:bodyPr>
          <a:lstStyle/>
          <a:p>
            <a:r>
              <a:rPr lang="en-US" sz="2800" dirty="0"/>
              <a:t># Respondents</a:t>
            </a:r>
          </a:p>
        </p:txBody>
      </p:sp>
      <p:pic>
        <p:nvPicPr>
          <p:cNvPr id="8" name="Picture 2" descr="http://parcplace.org/wp-content/themes/herps/images/logo.png">
            <a:extLst>
              <a:ext uri="{FF2B5EF4-FFF2-40B4-BE49-F238E27FC236}">
                <a16:creationId xmlns:a16="http://schemas.microsoft.com/office/drawing/2014/main" id="{7972CB7E-58D0-4B98-935A-5DCB37BD3C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2031" y="6333450"/>
            <a:ext cx="1172337" cy="46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18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4175" y="3352800"/>
            <a:ext cx="8378825" cy="1828800"/>
          </a:xfrm>
          <a:prstGeom prst="rect">
            <a:avLst/>
          </a:prstGeom>
          <a:solidFill>
            <a:srgbClr val="C4E59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a:p>
            <a:pPr algn="ctr"/>
            <a:r>
              <a:rPr lang="en-US" sz="3200" dirty="0">
                <a:solidFill>
                  <a:schemeClr val="tx1"/>
                </a:solidFill>
              </a:rPr>
              <a:t>Diversity is being invited to the party. Inclusion is being asked to dance.</a:t>
            </a:r>
          </a:p>
          <a:p>
            <a:pPr algn="ctr"/>
            <a:endParaRPr lang="en-US" sz="900" dirty="0">
              <a:solidFill>
                <a:schemeClr val="tx1"/>
              </a:solidFill>
            </a:endParaRPr>
          </a:p>
          <a:p>
            <a:pPr algn="ctr"/>
            <a:r>
              <a:rPr lang="en-US" sz="3200" dirty="0">
                <a:solidFill>
                  <a:schemeClr val="tx1"/>
                </a:solidFill>
              </a:rPr>
              <a:t>-</a:t>
            </a:r>
            <a:r>
              <a:rPr lang="en-US" sz="3200" dirty="0" err="1">
                <a:solidFill>
                  <a:schemeClr val="tx1"/>
                </a:solidFill>
              </a:rPr>
              <a:t>Vernā</a:t>
            </a:r>
            <a:r>
              <a:rPr lang="en-US" sz="3200" dirty="0">
                <a:solidFill>
                  <a:schemeClr val="tx1"/>
                </a:solidFill>
              </a:rPr>
              <a:t> Myers</a:t>
            </a:r>
          </a:p>
          <a:p>
            <a:pPr algn="ctr"/>
            <a:endParaRPr lang="en-US" sz="3200" dirty="0">
              <a:solidFill>
                <a:schemeClr val="tx1"/>
              </a:solidFill>
            </a:endParaRPr>
          </a:p>
        </p:txBody>
      </p:sp>
      <p:sp>
        <p:nvSpPr>
          <p:cNvPr id="6" name="Title 5">
            <a:extLst>
              <a:ext uri="{FF2B5EF4-FFF2-40B4-BE49-F238E27FC236}">
                <a16:creationId xmlns:a16="http://schemas.microsoft.com/office/drawing/2014/main" id="{B72949AB-4972-43B5-A627-E87ACE849A92}"/>
              </a:ext>
            </a:extLst>
          </p:cNvPr>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066800"/>
            <a:ext cx="8229600" cy="1828800"/>
          </a:xfrm>
        </p:spPr>
        <p:txBody>
          <a:bodyPr/>
          <a:lstStyle/>
          <a:p>
            <a:pPr marL="0" indent="0" algn="ctr">
              <a:buNone/>
            </a:pPr>
            <a:r>
              <a:rPr lang="en-US" dirty="0"/>
              <a:t>Every perspective,</a:t>
            </a:r>
          </a:p>
          <a:p>
            <a:pPr marL="0" indent="0" algn="ctr">
              <a:buNone/>
            </a:pPr>
            <a:r>
              <a:rPr lang="en-US" dirty="0"/>
              <a:t>every experience,</a:t>
            </a:r>
          </a:p>
          <a:p>
            <a:pPr marL="0" indent="0" algn="ctr">
              <a:buNone/>
            </a:pPr>
            <a:r>
              <a:rPr lang="en-US" dirty="0"/>
              <a:t>and every person has something to contribute.</a:t>
            </a:r>
          </a:p>
          <a:p>
            <a:endParaRPr lang="en-US" dirty="0"/>
          </a:p>
        </p:txBody>
      </p:sp>
      <p:sp>
        <p:nvSpPr>
          <p:cNvPr id="4" name="AutoShape 2" descr="Ho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2" descr="http://parcplace.org/wp-content/themes/herps/images/logo.png">
            <a:extLst>
              <a:ext uri="{FF2B5EF4-FFF2-40B4-BE49-F238E27FC236}">
                <a16:creationId xmlns:a16="http://schemas.microsoft.com/office/drawing/2014/main" id="{E627A5EA-7144-405E-A8BE-2EF079C411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2031" y="6333450"/>
            <a:ext cx="1172337" cy="46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00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Conservation Success</a:t>
            </a:r>
          </a:p>
        </p:txBody>
      </p:sp>
      <p:sp>
        <p:nvSpPr>
          <p:cNvPr id="3" name="Content Placeholder 2"/>
          <p:cNvSpPr>
            <a:spLocks noGrp="1"/>
          </p:cNvSpPr>
          <p:nvPr>
            <p:ph idx="1"/>
          </p:nvPr>
        </p:nvSpPr>
        <p:spPr>
          <a:xfrm>
            <a:off x="228600" y="2057400"/>
            <a:ext cx="5257800" cy="4393994"/>
          </a:xfrm>
        </p:spPr>
        <p:txBody>
          <a:bodyPr>
            <a:normAutofit fontScale="92500" lnSpcReduction="10000"/>
          </a:bodyPr>
          <a:lstStyle/>
          <a:p>
            <a:r>
              <a:rPr lang="en-US" dirty="0"/>
              <a:t>MA Audubon Society</a:t>
            </a:r>
          </a:p>
          <a:p>
            <a:endParaRPr lang="en-US" dirty="0"/>
          </a:p>
          <a:p>
            <a:r>
              <a:rPr lang="en-US" dirty="0"/>
              <a:t>Tailored Education Programs</a:t>
            </a:r>
          </a:p>
          <a:p>
            <a:endParaRPr lang="en-US" dirty="0"/>
          </a:p>
          <a:p>
            <a:r>
              <a:rPr lang="en-US" dirty="0"/>
              <a:t>Lawrence, MA; </a:t>
            </a:r>
          </a:p>
          <a:p>
            <a:pPr lvl="1"/>
            <a:r>
              <a:rPr lang="en-US" dirty="0"/>
              <a:t>90% Latino</a:t>
            </a:r>
          </a:p>
          <a:p>
            <a:pPr lvl="1"/>
            <a:r>
              <a:rPr lang="en-US" dirty="0"/>
              <a:t>Median income &lt;$14k</a:t>
            </a:r>
          </a:p>
          <a:p>
            <a:pPr lvl="1"/>
            <a:endParaRPr lang="en-US" dirty="0"/>
          </a:p>
          <a:p>
            <a:r>
              <a:rPr lang="en-US" dirty="0"/>
              <a:t>What actions could they take?</a:t>
            </a:r>
          </a:p>
          <a:p>
            <a:endParaRPr lang="en-US" dirty="0"/>
          </a:p>
        </p:txBody>
      </p:sp>
      <p:pic>
        <p:nvPicPr>
          <p:cNvPr id="1026" name="Picture 2" descr="Wooden, Bird House, Nest, Home, Garden, Trees, Wire"/>
          <p:cNvPicPr>
            <a:picLocks noChangeAspect="1" noChangeArrowheads="1"/>
          </p:cNvPicPr>
          <p:nvPr/>
        </p:nvPicPr>
        <p:blipFill rotWithShape="1">
          <a:blip r:embed="rId3">
            <a:extLst>
              <a:ext uri="{28A0092B-C50C-407E-A947-70E740481C1C}">
                <a14:useLocalDpi xmlns:a14="http://schemas.microsoft.com/office/drawing/2010/main" val="0"/>
              </a:ext>
            </a:extLst>
          </a:blip>
          <a:srcRect l="7263" r="42452"/>
          <a:stretch/>
        </p:blipFill>
        <p:spPr bwMode="auto">
          <a:xfrm>
            <a:off x="5562600" y="1831933"/>
            <a:ext cx="3352800" cy="44450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709" y="1230086"/>
            <a:ext cx="9135291" cy="954107"/>
          </a:xfrm>
          <a:prstGeom prst="rect">
            <a:avLst/>
          </a:prstGeom>
          <a:noFill/>
        </p:spPr>
        <p:txBody>
          <a:bodyPr wrap="square" rtlCol="0">
            <a:spAutoFit/>
          </a:bodyPr>
          <a:lstStyle/>
          <a:p>
            <a:pPr algn="ctr"/>
            <a:r>
              <a:rPr lang="en-US" sz="2800" dirty="0"/>
              <a:t>“Protecting nature in Massachusetts for people and wildlife”</a:t>
            </a:r>
          </a:p>
          <a:p>
            <a:pPr algn="ctr"/>
            <a:endParaRPr lang="en-US" sz="2800" dirty="0"/>
          </a:p>
        </p:txBody>
      </p:sp>
      <p:pic>
        <p:nvPicPr>
          <p:cNvPr id="2050" name="Picture 2" descr="aubergines, bio, cabbage"/>
          <p:cNvPicPr>
            <a:picLocks noChangeAspect="1" noChangeArrowheads="1"/>
          </p:cNvPicPr>
          <p:nvPr/>
        </p:nvPicPr>
        <p:blipFill rotWithShape="1">
          <a:blip r:embed="rId4">
            <a:extLst>
              <a:ext uri="{28A0092B-C50C-407E-A947-70E740481C1C}">
                <a14:useLocalDpi xmlns:a14="http://schemas.microsoft.com/office/drawing/2010/main" val="0"/>
              </a:ext>
            </a:extLst>
          </a:blip>
          <a:srcRect l="62553" t="26061"/>
          <a:stretch/>
        </p:blipFill>
        <p:spPr bwMode="auto">
          <a:xfrm>
            <a:off x="5562600" y="1831932"/>
            <a:ext cx="3352800" cy="441577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animal, avian, beak"/>
          <p:cNvPicPr>
            <a:picLocks noChangeAspect="1" noChangeArrowheads="1"/>
          </p:cNvPicPr>
          <p:nvPr/>
        </p:nvPicPr>
        <p:blipFill rotWithShape="1">
          <a:blip r:embed="rId5">
            <a:extLst>
              <a:ext uri="{28A0092B-C50C-407E-A947-70E740481C1C}">
                <a14:useLocalDpi xmlns:a14="http://schemas.microsoft.com/office/drawing/2010/main" val="0"/>
              </a:ext>
            </a:extLst>
          </a:blip>
          <a:srcRect l="11935" t="8077" r="40321"/>
          <a:stretch/>
        </p:blipFill>
        <p:spPr bwMode="auto">
          <a:xfrm>
            <a:off x="5562600" y="1828800"/>
            <a:ext cx="3352800" cy="444813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8" name="Picture 2" descr="http://parcplace.org/wp-content/themes/herps/images/logo.png">
            <a:extLst>
              <a:ext uri="{FF2B5EF4-FFF2-40B4-BE49-F238E27FC236}">
                <a16:creationId xmlns:a16="http://schemas.microsoft.com/office/drawing/2014/main" id="{ECDBFBAB-C457-4125-BE34-1BE7EAFE6D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2031" y="6333450"/>
            <a:ext cx="1172337" cy="46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78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3800" u="sng" dirty="0"/>
              <a:t>Success for PARC</a:t>
            </a:r>
          </a:p>
        </p:txBody>
      </p:sp>
      <p:sp>
        <p:nvSpPr>
          <p:cNvPr id="3" name="Content Placeholder 2"/>
          <p:cNvSpPr>
            <a:spLocks noGrp="1"/>
          </p:cNvSpPr>
          <p:nvPr>
            <p:ph idx="1"/>
          </p:nvPr>
        </p:nvSpPr>
        <p:spPr>
          <a:xfrm>
            <a:off x="152400" y="1168052"/>
            <a:ext cx="8839200" cy="3022948"/>
          </a:xfrm>
        </p:spPr>
        <p:txBody>
          <a:bodyPr>
            <a:noAutofit/>
          </a:bodyPr>
          <a:lstStyle/>
          <a:p>
            <a:r>
              <a:rPr lang="en-US" sz="2800" dirty="0"/>
              <a:t>Meeting Champions!</a:t>
            </a:r>
          </a:p>
          <a:p>
            <a:pPr lvl="1"/>
            <a:r>
              <a:rPr lang="en-US" sz="2400" dirty="0"/>
              <a:t>Diversity Statement and Code of Conduct</a:t>
            </a:r>
          </a:p>
          <a:p>
            <a:pPr lvl="1"/>
            <a:r>
              <a:rPr lang="en-US" sz="2400" dirty="0"/>
              <a:t>This presentation</a:t>
            </a:r>
          </a:p>
          <a:p>
            <a:pPr lvl="1"/>
            <a:r>
              <a:rPr lang="en-US" sz="2400" dirty="0"/>
              <a:t>An ally at regional/ state chapter meetings</a:t>
            </a:r>
          </a:p>
          <a:p>
            <a:pPr lvl="1"/>
            <a:r>
              <a:rPr lang="en-US" sz="2400" dirty="0"/>
              <a:t>Supporting participants in our new scholarship award program</a:t>
            </a:r>
          </a:p>
          <a:p>
            <a:endParaRPr lang="en-US" sz="800" dirty="0"/>
          </a:p>
          <a:p>
            <a:pPr marL="0" indent="0">
              <a:buNone/>
            </a:pPr>
            <a:r>
              <a:rPr lang="en-US" sz="800" dirty="0"/>
              <a:t> </a:t>
            </a:r>
          </a:p>
          <a:p>
            <a:r>
              <a:rPr lang="en-US" sz="2800" dirty="0"/>
              <a:t>Survey on identity and meeting atmosphere</a:t>
            </a:r>
          </a:p>
          <a:p>
            <a:endParaRPr lang="en-US" sz="800" dirty="0"/>
          </a:p>
          <a:p>
            <a:endParaRPr lang="en-US" sz="2800" dirty="0"/>
          </a:p>
        </p:txBody>
      </p:sp>
      <p:pic>
        <p:nvPicPr>
          <p:cNvPr id="4" name="Picture 4" descr="Close Up Photography of Yellow Green Red and Brown Plastic Cones on White Lined Surface"/>
          <p:cNvPicPr>
            <a:picLocks noChangeAspect="1" noChangeArrowheads="1"/>
          </p:cNvPicPr>
          <p:nvPr/>
        </p:nvPicPr>
        <p:blipFill rotWithShape="1">
          <a:blip r:embed="rId3">
            <a:extLst>
              <a:ext uri="{28A0092B-C50C-407E-A947-70E740481C1C}">
                <a14:useLocalDpi xmlns:a14="http://schemas.microsoft.com/office/drawing/2010/main" val="0"/>
              </a:ext>
            </a:extLst>
          </a:blip>
          <a:srcRect t="32813" b="36998"/>
          <a:stretch/>
        </p:blipFill>
        <p:spPr bwMode="auto">
          <a:xfrm>
            <a:off x="0" y="5016674"/>
            <a:ext cx="9144000" cy="1841326"/>
          </a:xfrm>
          <a:prstGeom prst="rect">
            <a:avLst/>
          </a:prstGeom>
          <a:noFill/>
          <a:ln w="19050">
            <a:solidFill>
              <a:schemeClr val="tx1"/>
            </a:solidFill>
          </a:ln>
          <a:extLst/>
        </p:spPr>
      </p:pic>
      <p:pic>
        <p:nvPicPr>
          <p:cNvPr id="5" name="Picture 2" descr="http://parcplace.org/wp-content/themes/herps/images/logo.png">
            <a:extLst>
              <a:ext uri="{FF2B5EF4-FFF2-40B4-BE49-F238E27FC236}">
                <a16:creationId xmlns:a16="http://schemas.microsoft.com/office/drawing/2014/main" id="{C329FCD7-F8B4-4658-96FD-56B8ABB91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2031" y="6333450"/>
            <a:ext cx="1172337" cy="46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71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3800" u="sng" dirty="0"/>
              <a:t>Success for PARC</a:t>
            </a:r>
          </a:p>
        </p:txBody>
      </p:sp>
      <p:sp>
        <p:nvSpPr>
          <p:cNvPr id="3" name="Content Placeholder 2"/>
          <p:cNvSpPr>
            <a:spLocks noGrp="1"/>
          </p:cNvSpPr>
          <p:nvPr>
            <p:ph idx="1"/>
          </p:nvPr>
        </p:nvSpPr>
        <p:spPr>
          <a:xfrm>
            <a:off x="1447800" y="1143000"/>
            <a:ext cx="6248400" cy="853057"/>
          </a:xfrm>
        </p:spPr>
        <p:txBody>
          <a:bodyPr>
            <a:noAutofit/>
          </a:bodyPr>
          <a:lstStyle/>
          <a:p>
            <a:pPr marL="0" indent="0" algn="ctr">
              <a:buNone/>
            </a:pPr>
            <a:r>
              <a:rPr lang="en-US" sz="2400" dirty="0"/>
              <a:t>Cultural Competency Training for PARC’s Joint National Steering Committee</a:t>
            </a:r>
          </a:p>
        </p:txBody>
      </p:sp>
      <p:pic>
        <p:nvPicPr>
          <p:cNvPr id="6" name="Picture 5" descr="A group of people standing around a table&#10;&#10;Description automatically generated">
            <a:extLst>
              <a:ext uri="{FF2B5EF4-FFF2-40B4-BE49-F238E27FC236}">
                <a16:creationId xmlns:a16="http://schemas.microsoft.com/office/drawing/2014/main" id="{9E3FCFEE-66BF-46B5-B8D5-D579FB023F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9635"/>
          <a:stretch/>
        </p:blipFill>
        <p:spPr>
          <a:xfrm>
            <a:off x="1200150" y="2133600"/>
            <a:ext cx="6743700" cy="4064696"/>
          </a:xfrm>
          <a:prstGeom prst="rect">
            <a:avLst/>
          </a:prstGeom>
          <a:ln w="19050">
            <a:solidFill>
              <a:schemeClr val="tx1"/>
            </a:solidFill>
          </a:ln>
        </p:spPr>
      </p:pic>
      <p:pic>
        <p:nvPicPr>
          <p:cNvPr id="5" name="Picture 2" descr="http://parcplace.org/wp-content/themes/herps/images/logo.png">
            <a:extLst>
              <a:ext uri="{FF2B5EF4-FFF2-40B4-BE49-F238E27FC236}">
                <a16:creationId xmlns:a16="http://schemas.microsoft.com/office/drawing/2014/main" id="{E07B90D4-8912-46F7-AA83-3C75398260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2031" y="6333450"/>
            <a:ext cx="1172337" cy="46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34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3800" u="sng" dirty="0"/>
              <a:t>Success for PARC</a:t>
            </a:r>
          </a:p>
        </p:txBody>
      </p:sp>
      <p:sp>
        <p:nvSpPr>
          <p:cNvPr id="3" name="Content Placeholder 2"/>
          <p:cNvSpPr>
            <a:spLocks noGrp="1"/>
          </p:cNvSpPr>
          <p:nvPr>
            <p:ph idx="1"/>
          </p:nvPr>
        </p:nvSpPr>
        <p:spPr>
          <a:xfrm>
            <a:off x="1524000" y="1066800"/>
            <a:ext cx="6096000" cy="839274"/>
          </a:xfrm>
        </p:spPr>
        <p:txBody>
          <a:bodyPr>
            <a:noAutofit/>
          </a:bodyPr>
          <a:lstStyle/>
          <a:p>
            <a:pPr marL="0" indent="0" algn="ctr">
              <a:buNone/>
            </a:pPr>
            <a:r>
              <a:rPr lang="en-US" sz="2400" dirty="0"/>
              <a:t>Supporting youth outreach to underserved communities</a:t>
            </a:r>
            <a:endParaRPr lang="en-US" sz="700" dirty="0"/>
          </a:p>
          <a:p>
            <a:pPr algn="ctr"/>
            <a:endParaRPr lang="en-US" sz="2400" dirty="0"/>
          </a:p>
        </p:txBody>
      </p:sp>
      <p:pic>
        <p:nvPicPr>
          <p:cNvPr id="6" name="Picture 5" descr="A group of people around a table&#10;&#10;Description automatically generated">
            <a:extLst>
              <a:ext uri="{FF2B5EF4-FFF2-40B4-BE49-F238E27FC236}">
                <a16:creationId xmlns:a16="http://schemas.microsoft.com/office/drawing/2014/main" id="{20836DF6-BA10-448E-AEBB-4BC9B70896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0" y="1981200"/>
            <a:ext cx="6477000" cy="4367349"/>
          </a:xfrm>
          <a:prstGeom prst="rect">
            <a:avLst/>
          </a:prstGeom>
          <a:ln w="19050">
            <a:solidFill>
              <a:schemeClr val="tx1"/>
            </a:solidFill>
          </a:ln>
        </p:spPr>
      </p:pic>
      <p:pic>
        <p:nvPicPr>
          <p:cNvPr id="5" name="Picture 2" descr="http://parcplace.org/wp-content/themes/herps/images/logo.png">
            <a:extLst>
              <a:ext uri="{FF2B5EF4-FFF2-40B4-BE49-F238E27FC236}">
                <a16:creationId xmlns:a16="http://schemas.microsoft.com/office/drawing/2014/main" id="{25EBE8C1-C7D1-4C1E-8FE7-EEDF9C3679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2031" y="6333450"/>
            <a:ext cx="1172337" cy="46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62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a:t>Opening Thought—The Dinner Party</a:t>
            </a:r>
          </a:p>
        </p:txBody>
      </p:sp>
      <p:sp>
        <p:nvSpPr>
          <p:cNvPr id="3" name="Content Placeholder 2"/>
          <p:cNvSpPr>
            <a:spLocks noGrp="1"/>
          </p:cNvSpPr>
          <p:nvPr>
            <p:ph idx="1"/>
          </p:nvPr>
        </p:nvSpPr>
        <p:spPr/>
        <p:txBody>
          <a:bodyPr/>
          <a:lstStyle/>
          <a:p>
            <a:endParaRPr lang="en-US" dirty="0"/>
          </a:p>
        </p:txBody>
      </p:sp>
      <p:pic>
        <p:nvPicPr>
          <p:cNvPr id="1026" name="Picture 2" descr="table silverware white glass celebration decoration meal food holiday plate eat lunch beer napkin tablecloth eating friends dining dinner party dine setting brunch se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66800"/>
            <a:ext cx="7772400" cy="51816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1423" y="6306363"/>
            <a:ext cx="4038600" cy="276999"/>
          </a:xfrm>
          <a:prstGeom prst="rect">
            <a:avLst/>
          </a:prstGeom>
          <a:noFill/>
        </p:spPr>
        <p:txBody>
          <a:bodyPr wrap="square" rtlCol="0">
            <a:spAutoFit/>
          </a:bodyPr>
          <a:lstStyle/>
          <a:p>
            <a:r>
              <a:rPr lang="en-US" sz="1200" dirty="0"/>
              <a:t>All uncredited images under Creative Commons License (CC0)</a:t>
            </a:r>
          </a:p>
        </p:txBody>
      </p:sp>
      <p:pic>
        <p:nvPicPr>
          <p:cNvPr id="6" name="Picture 2" descr="http://parcplace.org/wp-content/themes/herps/images/logo.png">
            <a:extLst>
              <a:ext uri="{FF2B5EF4-FFF2-40B4-BE49-F238E27FC236}">
                <a16:creationId xmlns:a16="http://schemas.microsoft.com/office/drawing/2014/main" id="{1A4B5AFB-D4A4-44EC-875B-858588014A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2031" y="6333450"/>
            <a:ext cx="1172337" cy="46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147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3800" u="sng" dirty="0"/>
              <a:t>Success for PARC</a:t>
            </a:r>
          </a:p>
        </p:txBody>
      </p:sp>
      <p:sp>
        <p:nvSpPr>
          <p:cNvPr id="3" name="Content Placeholder 2"/>
          <p:cNvSpPr>
            <a:spLocks noGrp="1"/>
          </p:cNvSpPr>
          <p:nvPr>
            <p:ph idx="1"/>
          </p:nvPr>
        </p:nvSpPr>
        <p:spPr>
          <a:xfrm>
            <a:off x="152400" y="1295400"/>
            <a:ext cx="8839200" cy="686874"/>
          </a:xfrm>
        </p:spPr>
        <p:txBody>
          <a:bodyPr>
            <a:noAutofit/>
          </a:bodyPr>
          <a:lstStyle/>
          <a:p>
            <a:pPr marL="0" indent="0" algn="ctr">
              <a:buNone/>
            </a:pPr>
            <a:r>
              <a:rPr lang="en-US" sz="2400" dirty="0"/>
              <a:t>Amplifying the voices of scientists @</a:t>
            </a:r>
            <a:r>
              <a:rPr lang="en-US" sz="2400" dirty="0" err="1"/>
              <a:t>herpetALLogy</a:t>
            </a:r>
            <a:endParaRPr lang="en-US" sz="700" dirty="0"/>
          </a:p>
          <a:p>
            <a:endParaRPr lang="en-US" sz="2800" dirty="0"/>
          </a:p>
        </p:txBody>
      </p:sp>
      <p:pic>
        <p:nvPicPr>
          <p:cNvPr id="6" name="Picture 2" descr="Image result for twitter icon">
            <a:extLst>
              <a:ext uri="{FF2B5EF4-FFF2-40B4-BE49-F238E27FC236}">
                <a16:creationId xmlns:a16="http://schemas.microsoft.com/office/drawing/2014/main" id="{F96DC6FD-565B-489D-9F0C-F6A1237A7C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8142" y="5047285"/>
            <a:ext cx="667715" cy="6677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parcplace.org/wp-content/themes/herps/images/logo.png">
            <a:extLst>
              <a:ext uri="{FF2B5EF4-FFF2-40B4-BE49-F238E27FC236}">
                <a16:creationId xmlns:a16="http://schemas.microsoft.com/office/drawing/2014/main" id="{E694714F-F879-412E-B1C6-F2C9ED3AE3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2031" y="6333450"/>
            <a:ext cx="1172337" cy="4615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group of people posing for a photo&#10;&#10;Description automatically generated">
            <a:extLst>
              <a:ext uri="{FF2B5EF4-FFF2-40B4-BE49-F238E27FC236}">
                <a16:creationId xmlns:a16="http://schemas.microsoft.com/office/drawing/2014/main" id="{11086915-4CE0-41C6-AFFD-5839E51BD7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05000"/>
            <a:ext cx="9144000" cy="3048000"/>
          </a:xfrm>
          <a:prstGeom prst="rect">
            <a:avLst/>
          </a:prstGeom>
        </p:spPr>
      </p:pic>
    </p:spTree>
    <p:extLst>
      <p:ext uri="{BB962C8B-B14F-4D97-AF65-F5344CB8AC3E}">
        <p14:creationId xmlns:p14="http://schemas.microsoft.com/office/powerpoint/2010/main" val="79201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Thank you for joining the conversation!</a:t>
            </a:r>
          </a:p>
        </p:txBody>
      </p:sp>
      <p:sp>
        <p:nvSpPr>
          <p:cNvPr id="3" name="Content Placeholder 2"/>
          <p:cNvSpPr>
            <a:spLocks noGrp="1"/>
          </p:cNvSpPr>
          <p:nvPr>
            <p:ph idx="1"/>
          </p:nvPr>
        </p:nvSpPr>
        <p:spPr>
          <a:xfrm>
            <a:off x="76200" y="1600200"/>
            <a:ext cx="4953000" cy="4876799"/>
          </a:xfrm>
        </p:spPr>
        <p:txBody>
          <a:bodyPr>
            <a:normAutofit fontScale="85000" lnSpcReduction="20000"/>
          </a:bodyPr>
          <a:lstStyle/>
          <a:p>
            <a:pPr marL="514350" indent="-514350">
              <a:buFont typeface="+mj-lt"/>
              <a:buAutoNum type="arabicPeriod"/>
            </a:pPr>
            <a:r>
              <a:rPr lang="en-US" dirty="0"/>
              <a:t>Define inclusion, equity, and diversity</a:t>
            </a:r>
          </a:p>
          <a:p>
            <a:pPr marL="514350" indent="-514350">
              <a:buFont typeface="+mj-lt"/>
              <a:buAutoNum type="arabicPeriod"/>
            </a:pPr>
            <a:endParaRPr lang="en-US" dirty="0"/>
          </a:p>
          <a:p>
            <a:pPr marL="514350" indent="-514350">
              <a:buFont typeface="+mj-lt"/>
              <a:buAutoNum type="arabicPeriod"/>
            </a:pPr>
            <a:r>
              <a:rPr lang="en-US" dirty="0"/>
              <a:t>Explain why it is important to PARC</a:t>
            </a:r>
          </a:p>
          <a:p>
            <a:pPr marL="514350" indent="-514350">
              <a:buFont typeface="+mj-lt"/>
              <a:buAutoNum type="arabicPeriod"/>
            </a:pPr>
            <a:endParaRPr lang="en-US" dirty="0"/>
          </a:p>
          <a:p>
            <a:pPr marL="514350" indent="-514350">
              <a:buFont typeface="+mj-lt"/>
              <a:buAutoNum type="arabicPeriod"/>
            </a:pPr>
            <a:r>
              <a:rPr lang="en-US" dirty="0"/>
              <a:t>Recognize there are currently barriers to full participation in our field</a:t>
            </a:r>
          </a:p>
          <a:p>
            <a:pPr marL="514350" indent="-514350">
              <a:buFont typeface="+mj-lt"/>
              <a:buAutoNum type="arabicPeriod"/>
            </a:pPr>
            <a:endParaRPr lang="en-US" dirty="0"/>
          </a:p>
          <a:p>
            <a:pPr marL="514350" indent="-514350">
              <a:buFont typeface="+mj-lt"/>
              <a:buAutoNum type="arabicPeriod"/>
            </a:pPr>
            <a:r>
              <a:rPr lang="en-US" dirty="0"/>
              <a:t>Participate in PARC’s current initiatives to address these barriers</a:t>
            </a:r>
          </a:p>
          <a:p>
            <a:pPr marL="0" indent="0">
              <a:buNone/>
            </a:pPr>
            <a:endParaRPr lang="en-US" dirty="0"/>
          </a:p>
          <a:p>
            <a:pPr marL="514350" indent="-514350">
              <a:buFont typeface="+mj-lt"/>
              <a:buAutoNum type="arabicPeriod"/>
            </a:pPr>
            <a:endParaRPr lang="en-US" dirty="0"/>
          </a:p>
          <a:p>
            <a:pPr marL="0" indent="0" algn="ctr">
              <a:buNone/>
            </a:pPr>
            <a:endParaRPr lang="en-US" dirty="0"/>
          </a:p>
          <a:p>
            <a:pPr marL="0" indent="0" algn="ctr">
              <a:buNone/>
            </a:pPr>
            <a:endParaRPr lang="en-US" dirty="0"/>
          </a:p>
          <a:p>
            <a:endParaRPr lang="en-US" dirty="0"/>
          </a:p>
        </p:txBody>
      </p:sp>
      <p:pic>
        <p:nvPicPr>
          <p:cNvPr id="4" name="Picture 2" descr="table silverware white glass celebration decoration meal food holiday plate eat lunch beer napkin tablecloth eating friends dining dinner party dine setting brunch sense"/>
          <p:cNvPicPr>
            <a:picLocks noChangeAspect="1" noChangeArrowheads="1"/>
          </p:cNvPicPr>
          <p:nvPr/>
        </p:nvPicPr>
        <p:blipFill rotWithShape="1">
          <a:blip r:embed="rId3">
            <a:extLst>
              <a:ext uri="{28A0092B-C50C-407E-A947-70E740481C1C}">
                <a14:useLocalDpi xmlns:a14="http://schemas.microsoft.com/office/drawing/2010/main" val="0"/>
              </a:ext>
            </a:extLst>
          </a:blip>
          <a:srcRect l="5681" r="46616"/>
          <a:stretch/>
        </p:blipFill>
        <p:spPr bwMode="auto">
          <a:xfrm>
            <a:off x="5181600" y="1524000"/>
            <a:ext cx="3707706" cy="51816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http://parcplace.org/wp-content/themes/herps/images/logo.png">
            <a:extLst>
              <a:ext uri="{FF2B5EF4-FFF2-40B4-BE49-F238E27FC236}">
                <a16:creationId xmlns:a16="http://schemas.microsoft.com/office/drawing/2014/main" id="{0B28D0BA-4D7E-4CD9-963A-7776CF609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6248400"/>
            <a:ext cx="1172337" cy="46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46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b="1" dirty="0"/>
              <a:t>How will </a:t>
            </a:r>
            <a:r>
              <a:rPr lang="en-US" sz="3200" b="1" u="sng" dirty="0"/>
              <a:t>you</a:t>
            </a:r>
            <a:r>
              <a:rPr lang="en-US" sz="3200" b="1" dirty="0"/>
              <a:t> help PARC be more inclusive, equitable, and diverse?</a:t>
            </a:r>
          </a:p>
        </p:txBody>
      </p:sp>
      <p:sp>
        <p:nvSpPr>
          <p:cNvPr id="3" name="Content Placeholder 2"/>
          <p:cNvSpPr>
            <a:spLocks noGrp="1"/>
          </p:cNvSpPr>
          <p:nvPr>
            <p:ph idx="1"/>
          </p:nvPr>
        </p:nvSpPr>
        <p:spPr>
          <a:xfrm>
            <a:off x="114822" y="1066800"/>
            <a:ext cx="8915400" cy="3200400"/>
          </a:xfrm>
        </p:spPr>
        <p:txBody>
          <a:bodyPr>
            <a:normAutofit/>
          </a:bodyPr>
          <a:lstStyle/>
          <a:p>
            <a:r>
              <a:rPr lang="en-US" sz="2800" dirty="0"/>
              <a:t>Start these conversations!</a:t>
            </a:r>
          </a:p>
          <a:p>
            <a:endParaRPr lang="en-US" sz="1050" dirty="0"/>
          </a:p>
          <a:p>
            <a:pPr marL="579438" lvl="1"/>
            <a:r>
              <a:rPr lang="en-US" sz="2400" dirty="0"/>
              <a:t>Discuss this talk with someone at this meeting</a:t>
            </a:r>
          </a:p>
          <a:p>
            <a:pPr marL="579438" lvl="1"/>
            <a:endParaRPr lang="en-US" sz="1050" dirty="0"/>
          </a:p>
          <a:p>
            <a:pPr marL="579438" lvl="1"/>
            <a:r>
              <a:rPr lang="en-US" sz="2400" dirty="0"/>
              <a:t>Network outside your group (e.g. a meal with someone new)</a:t>
            </a:r>
          </a:p>
          <a:p>
            <a:pPr marL="579438" lvl="1"/>
            <a:endParaRPr lang="en-US" sz="1000" dirty="0"/>
          </a:p>
          <a:p>
            <a:pPr marL="579438" lvl="1"/>
            <a:r>
              <a:rPr lang="en-US" sz="2400" dirty="0"/>
              <a:t>Listen to those you meet and remember who they are!</a:t>
            </a:r>
          </a:p>
        </p:txBody>
      </p:sp>
      <p:pic>
        <p:nvPicPr>
          <p:cNvPr id="4" name="Picture 6" descr="https://static1.squarespace.com/static/5925c6071e5b6c4c875b4da5/t/5a6dfc1424a694fb936aa0a8/1517157416626/Diversity.png?format=1000w">
            <a:extLst>
              <a:ext uri="{FF2B5EF4-FFF2-40B4-BE49-F238E27FC236}">
                <a16:creationId xmlns:a16="http://schemas.microsoft.com/office/drawing/2014/main" id="{BCD1B71D-F42D-4AA0-B424-9FEF248910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02" y="5449720"/>
            <a:ext cx="4544898" cy="14082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static1.squarespace.com/static/5925c6071e5b6c4c875b4da5/t/5a6dfc1424a694fb936aa0a8/1517157416626/Diversity.png?format=1000w">
            <a:extLst>
              <a:ext uri="{FF2B5EF4-FFF2-40B4-BE49-F238E27FC236}">
                <a16:creationId xmlns:a16="http://schemas.microsoft.com/office/drawing/2014/main" id="{A041FE1E-F519-44CF-9255-3A8CAAE54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449719"/>
            <a:ext cx="4544898" cy="1408279"/>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F90A586F-9DD6-45A9-821F-776D287CE1A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5369" y="4114800"/>
            <a:ext cx="743915" cy="743915"/>
          </a:xfrm>
          <a:prstGeom prst="rect">
            <a:avLst/>
          </a:prstGeom>
        </p:spPr>
      </p:pic>
      <p:pic>
        <p:nvPicPr>
          <p:cNvPr id="1026" name="Picture 2" descr="Image result for twitter icon">
            <a:extLst>
              <a:ext uri="{FF2B5EF4-FFF2-40B4-BE49-F238E27FC236}">
                <a16:creationId xmlns:a16="http://schemas.microsoft.com/office/drawing/2014/main" id="{C8DB08CF-1C36-40C7-97E7-80BCFBA734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3485" y="4149191"/>
            <a:ext cx="667715" cy="6677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B4CC4D0-8329-4728-B8A1-EC695083232C}"/>
              </a:ext>
            </a:extLst>
          </p:cNvPr>
          <p:cNvSpPr txBox="1"/>
          <p:nvPr/>
        </p:nvSpPr>
        <p:spPr>
          <a:xfrm>
            <a:off x="1981200" y="4301591"/>
            <a:ext cx="2667000" cy="369332"/>
          </a:xfrm>
          <a:prstGeom prst="rect">
            <a:avLst/>
          </a:prstGeom>
          <a:noFill/>
        </p:spPr>
        <p:txBody>
          <a:bodyPr wrap="square" rtlCol="0">
            <a:spAutoFit/>
          </a:bodyPr>
          <a:lstStyle/>
          <a:p>
            <a:r>
              <a:rPr lang="en-US" dirty="0"/>
              <a:t>diversity@parcplace.org</a:t>
            </a:r>
          </a:p>
        </p:txBody>
      </p:sp>
      <p:sp>
        <p:nvSpPr>
          <p:cNvPr id="10" name="TextBox 9">
            <a:extLst>
              <a:ext uri="{FF2B5EF4-FFF2-40B4-BE49-F238E27FC236}">
                <a16:creationId xmlns:a16="http://schemas.microsoft.com/office/drawing/2014/main" id="{AB1E89C5-06DD-465E-AF6E-7B1946CE001B}"/>
              </a:ext>
            </a:extLst>
          </p:cNvPr>
          <p:cNvSpPr txBox="1"/>
          <p:nvPr/>
        </p:nvSpPr>
        <p:spPr>
          <a:xfrm>
            <a:off x="5791200" y="4296695"/>
            <a:ext cx="2667000" cy="369332"/>
          </a:xfrm>
          <a:prstGeom prst="rect">
            <a:avLst/>
          </a:prstGeom>
          <a:noFill/>
        </p:spPr>
        <p:txBody>
          <a:bodyPr wrap="square" rtlCol="0">
            <a:spAutoFit/>
          </a:bodyPr>
          <a:lstStyle/>
          <a:p>
            <a:r>
              <a:rPr lang="en-US" dirty="0"/>
              <a:t>@</a:t>
            </a:r>
            <a:r>
              <a:rPr lang="en-US" dirty="0" err="1"/>
              <a:t>herpetALLogy</a:t>
            </a:r>
            <a:endParaRPr lang="en-US" dirty="0"/>
          </a:p>
        </p:txBody>
      </p:sp>
      <p:pic>
        <p:nvPicPr>
          <p:cNvPr id="11" name="Picture 2" descr="http://parcplace.org/wp-content/themes/herps/images/logo.png">
            <a:extLst>
              <a:ext uri="{FF2B5EF4-FFF2-40B4-BE49-F238E27FC236}">
                <a16:creationId xmlns:a16="http://schemas.microsoft.com/office/drawing/2014/main" id="{D5A8DAA9-3017-49F8-B41B-04FCFD73B1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2031" y="6333450"/>
            <a:ext cx="1172337" cy="46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3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Slides that could be exchanged or added</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13495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Diversity, Equity, Inclusion</a:t>
            </a:r>
            <a:br>
              <a:rPr lang="en-US" dirty="0"/>
            </a:br>
            <a:r>
              <a:rPr lang="en-US" dirty="0"/>
              <a:t>and the PARC Vision</a:t>
            </a:r>
          </a:p>
        </p:txBody>
      </p:sp>
      <p:sp>
        <p:nvSpPr>
          <p:cNvPr id="3" name="Content Placeholder 2"/>
          <p:cNvSpPr>
            <a:spLocks noGrp="1"/>
          </p:cNvSpPr>
          <p:nvPr>
            <p:ph idx="1"/>
          </p:nvPr>
        </p:nvSpPr>
        <p:spPr>
          <a:xfrm>
            <a:off x="304800" y="1646237"/>
            <a:ext cx="8534400" cy="4297363"/>
          </a:xfrm>
        </p:spPr>
        <p:txBody>
          <a:bodyPr/>
          <a:lstStyle/>
          <a:p>
            <a:pPr marL="0" indent="0" algn="ctr">
              <a:buNone/>
            </a:pPr>
            <a:r>
              <a:rPr lang="en-US" sz="2800" dirty="0"/>
              <a:t>“A </a:t>
            </a:r>
            <a:r>
              <a:rPr lang="en-US" sz="2800" b="1" dirty="0"/>
              <a:t>society</a:t>
            </a:r>
            <a:r>
              <a:rPr lang="en-US" sz="2800" dirty="0"/>
              <a:t> where amphibians and reptiles are </a:t>
            </a:r>
            <a:r>
              <a:rPr lang="en-US" sz="2800" b="1" dirty="0"/>
              <a:t>valued</a:t>
            </a:r>
            <a:r>
              <a:rPr lang="en-US" sz="2800" dirty="0"/>
              <a:t>…”</a:t>
            </a:r>
          </a:p>
          <a:p>
            <a:endParaRPr lang="en-US" dirty="0"/>
          </a:p>
        </p:txBody>
      </p:sp>
      <p:pic>
        <p:nvPicPr>
          <p:cNvPr id="1026" name="Picture 2" descr="C:\Users\djm516.ACCESS\Desktop\LambOutreach_DiscoverCamp-2.jpg"/>
          <p:cNvPicPr>
            <a:picLocks noChangeAspect="1" noChangeArrowheads="1"/>
          </p:cNvPicPr>
          <p:nvPr/>
        </p:nvPicPr>
        <p:blipFill rotWithShape="1">
          <a:blip r:embed="rId3">
            <a:extLst>
              <a:ext uri="{28A0092B-C50C-407E-A947-70E740481C1C}">
                <a14:useLocalDpi xmlns:a14="http://schemas.microsoft.com/office/drawing/2010/main" val="0"/>
              </a:ext>
            </a:extLst>
          </a:blip>
          <a:srcRect b="15089"/>
          <a:stretch/>
        </p:blipFill>
        <p:spPr bwMode="auto">
          <a:xfrm>
            <a:off x="864296" y="2209800"/>
            <a:ext cx="7391400" cy="4178595"/>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10200" y="6096000"/>
            <a:ext cx="2845496" cy="307777"/>
          </a:xfrm>
          <a:prstGeom prst="rect">
            <a:avLst/>
          </a:prstGeom>
          <a:noFill/>
        </p:spPr>
        <p:txBody>
          <a:bodyPr wrap="square" rtlCol="0">
            <a:spAutoFit/>
          </a:bodyPr>
          <a:lstStyle/>
          <a:p>
            <a:r>
              <a:rPr lang="en-US" sz="1400" dirty="0">
                <a:solidFill>
                  <a:schemeClr val="bg1"/>
                </a:solidFill>
              </a:rPr>
              <a:t>Photo Courtesy of  Marks </a:t>
            </a:r>
            <a:r>
              <a:rPr lang="en-US" sz="1400" dirty="0" err="1">
                <a:solidFill>
                  <a:schemeClr val="bg1"/>
                </a:solidFill>
              </a:rPr>
              <a:t>McWhoter</a:t>
            </a:r>
            <a:endParaRPr lang="en-US" sz="1400" dirty="0">
              <a:solidFill>
                <a:schemeClr val="bg1"/>
              </a:solidFill>
            </a:endParaRPr>
          </a:p>
        </p:txBody>
      </p:sp>
      <p:pic>
        <p:nvPicPr>
          <p:cNvPr id="6" name="Picture 2" descr="http://parcplace.org/wp-content/themes/herps/images/logo.png">
            <a:extLst>
              <a:ext uri="{FF2B5EF4-FFF2-40B4-BE49-F238E27FC236}">
                <a16:creationId xmlns:a16="http://schemas.microsoft.com/office/drawing/2014/main" id="{AF3A6A6D-E0F4-44BA-89FA-AC32ACF07C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1663" y="6396450"/>
            <a:ext cx="1172337" cy="46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261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Women and Field Work</a:t>
            </a:r>
          </a:p>
        </p:txBody>
      </p:sp>
      <p:sp>
        <p:nvSpPr>
          <p:cNvPr id="3" name="Content Placeholder 2"/>
          <p:cNvSpPr>
            <a:spLocks noGrp="1"/>
          </p:cNvSpPr>
          <p:nvPr>
            <p:ph idx="1"/>
          </p:nvPr>
        </p:nvSpPr>
        <p:spPr>
          <a:xfrm>
            <a:off x="457200" y="1371600"/>
            <a:ext cx="8229600" cy="4525963"/>
          </a:xfrm>
        </p:spPr>
        <p:txBody>
          <a:bodyPr>
            <a:normAutofit/>
          </a:bodyPr>
          <a:lstStyle/>
          <a:p>
            <a:r>
              <a:rPr lang="en-US" sz="2800" dirty="0"/>
              <a:t>65% of field scientists report sexual harassment</a:t>
            </a:r>
          </a:p>
          <a:p>
            <a:pPr lvl="1"/>
            <a:r>
              <a:rPr lang="en-US" sz="2400" dirty="0"/>
              <a:t>Women 3.5 times more likely to be targeted</a:t>
            </a:r>
          </a:p>
          <a:p>
            <a:pPr lvl="1"/>
            <a:endParaRPr lang="en-US" sz="2400" dirty="0"/>
          </a:p>
          <a:p>
            <a:r>
              <a:rPr lang="en-US" sz="2800" dirty="0"/>
              <a:t>21% of field scientists report sexual assault</a:t>
            </a:r>
          </a:p>
          <a:p>
            <a:pPr lvl="1"/>
            <a:r>
              <a:rPr lang="en-US" sz="2400" dirty="0"/>
              <a:t>Women 5 times more likely to be targeted</a:t>
            </a:r>
          </a:p>
          <a:p>
            <a:pPr marL="0" indent="0">
              <a:buNone/>
            </a:pPr>
            <a:endParaRPr lang="en-US" sz="2800" dirty="0"/>
          </a:p>
        </p:txBody>
      </p:sp>
      <p:grpSp>
        <p:nvGrpSpPr>
          <p:cNvPr id="6" name="Group 5"/>
          <p:cNvGrpSpPr/>
          <p:nvPr/>
        </p:nvGrpSpPr>
        <p:grpSpPr>
          <a:xfrm>
            <a:off x="319088" y="3769519"/>
            <a:ext cx="8458200" cy="2555081"/>
            <a:chOff x="381000" y="4114800"/>
            <a:chExt cx="8458200" cy="2555081"/>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114800"/>
              <a:ext cx="8458200" cy="25550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05600" y="6324599"/>
              <a:ext cx="2133600" cy="345281"/>
            </a:xfrm>
            <a:prstGeom prst="rect">
              <a:avLst/>
            </a:prstGeom>
            <a:noFill/>
            <a:ln>
              <a:noFill/>
            </a:ln>
          </p:spPr>
          <p:txBody>
            <a:bodyPr wrap="square" rtlCol="0">
              <a:spAutoFit/>
            </a:bodyPr>
            <a:lstStyle/>
            <a:p>
              <a:r>
                <a:rPr lang="en-US" sz="1600" dirty="0"/>
                <a:t>Photo by David Muñoz</a:t>
              </a:r>
            </a:p>
          </p:txBody>
        </p:sp>
      </p:grpSp>
      <p:sp>
        <p:nvSpPr>
          <p:cNvPr id="7" name="TextBox 6"/>
          <p:cNvSpPr txBox="1"/>
          <p:nvPr/>
        </p:nvSpPr>
        <p:spPr>
          <a:xfrm>
            <a:off x="14287" y="6485214"/>
            <a:ext cx="5410200" cy="369332"/>
          </a:xfrm>
          <a:prstGeom prst="rect">
            <a:avLst/>
          </a:prstGeom>
          <a:noFill/>
        </p:spPr>
        <p:txBody>
          <a:bodyPr wrap="square" rtlCol="0">
            <a:spAutoFit/>
          </a:bodyPr>
          <a:lstStyle/>
          <a:p>
            <a:r>
              <a:rPr lang="en-US" dirty="0"/>
              <a:t>Clancy et al. 2014, </a:t>
            </a:r>
            <a:r>
              <a:rPr lang="en-US" i="1" dirty="0" err="1"/>
              <a:t>PloSOne</a:t>
            </a:r>
            <a:endParaRPr lang="en-US" dirty="0"/>
          </a:p>
        </p:txBody>
      </p:sp>
      <p:pic>
        <p:nvPicPr>
          <p:cNvPr id="8" name="Picture 2" descr="http://parcplace.org/wp-content/themes/herps/images/logo.png">
            <a:extLst>
              <a:ext uri="{FF2B5EF4-FFF2-40B4-BE49-F238E27FC236}">
                <a16:creationId xmlns:a16="http://schemas.microsoft.com/office/drawing/2014/main" id="{A4A060BA-1E92-4F26-A7C6-CDB0C8BEF4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1663" y="6396450"/>
            <a:ext cx="1172337" cy="46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44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68362"/>
          </a:xfrm>
        </p:spPr>
        <p:txBody>
          <a:bodyPr>
            <a:normAutofit fontScale="90000"/>
          </a:bodyPr>
          <a:lstStyle/>
          <a:p>
            <a:r>
              <a:rPr lang="en-US" dirty="0"/>
              <a:t>Blacks and Hispanics Employed in STEM</a:t>
            </a:r>
          </a:p>
        </p:txBody>
      </p:sp>
      <p:pic>
        <p:nvPicPr>
          <p:cNvPr id="4" name="Picture 2" descr="Among STEM employees, poor education and less encouragement top list of major reasons why so few blacks and Hispanics work in the field"/>
          <p:cNvPicPr>
            <a:picLocks noChangeAspect="1" noChangeArrowheads="1"/>
          </p:cNvPicPr>
          <p:nvPr/>
        </p:nvPicPr>
        <p:blipFill rotWithShape="1">
          <a:blip r:embed="rId3">
            <a:extLst>
              <a:ext uri="{28A0092B-C50C-407E-A947-70E740481C1C}">
                <a14:useLocalDpi xmlns:a14="http://schemas.microsoft.com/office/drawing/2010/main" val="0"/>
              </a:ext>
            </a:extLst>
          </a:blip>
          <a:srcRect t="84232" r="26282" b="1973"/>
          <a:stretch/>
        </p:blipFill>
        <p:spPr bwMode="auto">
          <a:xfrm rot="16200000">
            <a:off x="6369845" y="3602832"/>
            <a:ext cx="4381500" cy="9858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mong STEM employees, poor education and less encouragement top list of major reasons why so few blacks and Hispanics work in the field"/>
          <p:cNvPicPr>
            <a:picLocks noChangeAspect="1" noChangeArrowheads="1"/>
          </p:cNvPicPr>
          <p:nvPr/>
        </p:nvPicPr>
        <p:blipFill rotWithShape="1">
          <a:blip r:embed="rId3">
            <a:extLst>
              <a:ext uri="{28A0092B-C50C-407E-A947-70E740481C1C}">
                <a14:useLocalDpi xmlns:a14="http://schemas.microsoft.com/office/drawing/2010/main" val="0"/>
              </a:ext>
            </a:extLst>
          </a:blip>
          <a:srcRect t="25857" b="16767"/>
          <a:stretch/>
        </p:blipFill>
        <p:spPr bwMode="auto">
          <a:xfrm>
            <a:off x="76200" y="914400"/>
            <a:ext cx="7991476" cy="5513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parcplace.org/wp-content/themes/herps/images/logo.png">
            <a:extLst>
              <a:ext uri="{FF2B5EF4-FFF2-40B4-BE49-F238E27FC236}">
                <a16:creationId xmlns:a16="http://schemas.microsoft.com/office/drawing/2014/main" id="{D2C0789F-DF02-43D5-BB4B-D76F6DC369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2031" y="6333450"/>
            <a:ext cx="1172337" cy="46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015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pic>
        <p:nvPicPr>
          <p:cNvPr id="3" name="Picture 2" descr="http://parcplace.org/wp-content/themes/herps/images/logo.png">
            <a:extLst>
              <a:ext uri="{FF2B5EF4-FFF2-40B4-BE49-F238E27FC236}">
                <a16:creationId xmlns:a16="http://schemas.microsoft.com/office/drawing/2014/main" id="{86159A65-EF92-4989-BB97-97792E8A6D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2031" y="6333450"/>
            <a:ext cx="1172337" cy="46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908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914400"/>
          </a:xfrm>
        </p:spPr>
        <p:txBody>
          <a:bodyPr>
            <a:normAutofit/>
          </a:bodyPr>
          <a:lstStyle/>
          <a:p>
            <a:r>
              <a:rPr lang="en-US" dirty="0"/>
              <a:t>“Is science only for the rich?” </a:t>
            </a:r>
            <a:r>
              <a:rPr lang="en-US" sz="1800" dirty="0"/>
              <a:t>(</a:t>
            </a:r>
            <a:r>
              <a:rPr lang="en-US" sz="1800" i="1" dirty="0"/>
              <a:t>Nature</a:t>
            </a:r>
            <a:r>
              <a:rPr lang="en-US" sz="1800" dirty="0"/>
              <a:t>, 2016)</a:t>
            </a:r>
            <a:endParaRPr lang="en-US" dirty="0"/>
          </a:p>
        </p:txBody>
      </p:sp>
      <p:sp>
        <p:nvSpPr>
          <p:cNvPr id="3" name="Content Placeholder 2"/>
          <p:cNvSpPr>
            <a:spLocks noGrp="1"/>
          </p:cNvSpPr>
          <p:nvPr>
            <p:ph idx="1"/>
          </p:nvPr>
        </p:nvSpPr>
        <p:spPr>
          <a:xfrm>
            <a:off x="152400" y="1143000"/>
            <a:ext cx="5638800" cy="4525963"/>
          </a:xfrm>
        </p:spPr>
        <p:txBody>
          <a:bodyPr>
            <a:noAutofit/>
          </a:bodyPr>
          <a:lstStyle/>
          <a:p>
            <a:endParaRPr lang="en-US" sz="1000" dirty="0"/>
          </a:p>
          <a:p>
            <a:r>
              <a:rPr lang="en-US" sz="2800" dirty="0"/>
              <a:t>40% of lowest income bracket do not enroll in college</a:t>
            </a:r>
          </a:p>
          <a:p>
            <a:endParaRPr lang="en-US" sz="1000" dirty="0"/>
          </a:p>
          <a:p>
            <a:endParaRPr lang="en-US" sz="1000" dirty="0"/>
          </a:p>
          <a:p>
            <a:r>
              <a:rPr lang="en-US" sz="2800" dirty="0"/>
              <a:t>Low-income 2x as likely to not graduate college compared to higher-income students</a:t>
            </a:r>
          </a:p>
          <a:p>
            <a:endParaRPr lang="en-US" sz="1000" dirty="0"/>
          </a:p>
          <a:p>
            <a:endParaRPr lang="en-US" sz="1000" dirty="0"/>
          </a:p>
          <a:p>
            <a:r>
              <a:rPr lang="en-US" sz="2800" dirty="0"/>
              <a:t>First-generation 3x as likely to not graduate compared to students with college educated parents</a:t>
            </a:r>
          </a:p>
        </p:txBody>
      </p:sp>
      <p:pic>
        <p:nvPicPr>
          <p:cNvPr id="7172" name="Picture 4" descr="accomplishment, ceremony, college"/>
          <p:cNvPicPr>
            <a:picLocks noChangeAspect="1" noChangeArrowheads="1"/>
          </p:cNvPicPr>
          <p:nvPr/>
        </p:nvPicPr>
        <p:blipFill rotWithShape="1">
          <a:blip r:embed="rId3">
            <a:extLst>
              <a:ext uri="{28A0092B-C50C-407E-A947-70E740481C1C}">
                <a14:useLocalDpi xmlns:a14="http://schemas.microsoft.com/office/drawing/2010/main" val="0"/>
              </a:ext>
            </a:extLst>
          </a:blip>
          <a:srcRect l="28156" r="36048"/>
          <a:stretch/>
        </p:blipFill>
        <p:spPr bwMode="auto">
          <a:xfrm>
            <a:off x="6330184" y="1143000"/>
            <a:ext cx="2735233" cy="50969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6488668"/>
            <a:ext cx="8763000" cy="369332"/>
          </a:xfrm>
          <a:prstGeom prst="rect">
            <a:avLst/>
          </a:prstGeom>
          <a:noFill/>
        </p:spPr>
        <p:txBody>
          <a:bodyPr wrap="square" rtlCol="0">
            <a:spAutoFit/>
          </a:bodyPr>
          <a:lstStyle/>
          <a:p>
            <a:r>
              <a:rPr lang="en-US" dirty="0"/>
              <a:t>Tinto 2012, </a:t>
            </a:r>
            <a:r>
              <a:rPr lang="en-US" i="1" dirty="0"/>
              <a:t>Completing College; </a:t>
            </a:r>
            <a:r>
              <a:rPr lang="en-US" dirty="0"/>
              <a:t>Gorski 2013, </a:t>
            </a:r>
            <a:r>
              <a:rPr lang="en-US" i="1" dirty="0"/>
              <a:t>Reaching…Students in Poverty</a:t>
            </a:r>
          </a:p>
        </p:txBody>
      </p:sp>
      <p:pic>
        <p:nvPicPr>
          <p:cNvPr id="6" name="Picture 2" descr="http://parcplace.org/wp-content/themes/herps/images/logo.png">
            <a:extLst>
              <a:ext uri="{FF2B5EF4-FFF2-40B4-BE49-F238E27FC236}">
                <a16:creationId xmlns:a16="http://schemas.microsoft.com/office/drawing/2014/main" id="{0AD71E6B-3836-484A-8224-0C957F3A50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2031" y="6333450"/>
            <a:ext cx="1172337" cy="46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13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purpose here today</a:t>
            </a:r>
          </a:p>
        </p:txBody>
      </p:sp>
      <p:sp>
        <p:nvSpPr>
          <p:cNvPr id="3" name="Content Placeholder 2"/>
          <p:cNvSpPr>
            <a:spLocks noGrp="1"/>
          </p:cNvSpPr>
          <p:nvPr>
            <p:ph idx="1"/>
          </p:nvPr>
        </p:nvSpPr>
        <p:spPr>
          <a:xfrm>
            <a:off x="1143000" y="1600200"/>
            <a:ext cx="6858000" cy="4876799"/>
          </a:xfrm>
        </p:spPr>
        <p:txBody>
          <a:bodyPr>
            <a:normAutofit fontScale="85000" lnSpcReduction="20000"/>
          </a:bodyPr>
          <a:lstStyle/>
          <a:p>
            <a:pPr marL="514350" indent="-514350">
              <a:buFont typeface="+mj-lt"/>
              <a:buAutoNum type="arabicPeriod"/>
            </a:pPr>
            <a:r>
              <a:rPr lang="en-US" dirty="0"/>
              <a:t>Define inclusion, equity, and diversity</a:t>
            </a:r>
          </a:p>
          <a:p>
            <a:pPr marL="514350" indent="-514350">
              <a:buFont typeface="+mj-lt"/>
              <a:buAutoNum type="arabicPeriod"/>
            </a:pPr>
            <a:endParaRPr lang="en-US" dirty="0"/>
          </a:p>
          <a:p>
            <a:pPr marL="514350" indent="-514350">
              <a:buFont typeface="+mj-lt"/>
              <a:buAutoNum type="arabicPeriod"/>
            </a:pPr>
            <a:r>
              <a:rPr lang="en-US" dirty="0"/>
              <a:t>Explain why it is important to PARC</a:t>
            </a:r>
          </a:p>
          <a:p>
            <a:pPr marL="514350" indent="-514350">
              <a:buFont typeface="+mj-lt"/>
              <a:buAutoNum type="arabicPeriod"/>
            </a:pPr>
            <a:endParaRPr lang="en-US" dirty="0"/>
          </a:p>
          <a:p>
            <a:pPr marL="514350" indent="-514350">
              <a:buFont typeface="+mj-lt"/>
              <a:buAutoNum type="arabicPeriod"/>
            </a:pPr>
            <a:r>
              <a:rPr lang="en-US" dirty="0"/>
              <a:t>Recognize there are currently barriers to full participation in our field</a:t>
            </a:r>
          </a:p>
          <a:p>
            <a:pPr marL="514350" indent="-514350">
              <a:buFont typeface="+mj-lt"/>
              <a:buAutoNum type="arabicPeriod"/>
            </a:pPr>
            <a:endParaRPr lang="en-US" dirty="0"/>
          </a:p>
          <a:p>
            <a:pPr marL="514350" indent="-514350">
              <a:buFont typeface="+mj-lt"/>
              <a:buAutoNum type="arabicPeriod"/>
            </a:pPr>
            <a:r>
              <a:rPr lang="en-US" dirty="0"/>
              <a:t>Participate in PARC’s current initiatives to address these barriers</a:t>
            </a:r>
          </a:p>
          <a:p>
            <a:pPr marL="0" indent="0">
              <a:buNone/>
            </a:pPr>
            <a:endParaRPr lang="en-US" dirty="0"/>
          </a:p>
          <a:p>
            <a:pPr marL="0" indent="0" algn="ctr">
              <a:buNone/>
            </a:pPr>
            <a:r>
              <a:rPr lang="en-US" sz="3900" dirty="0"/>
              <a:t>Let’s start this discussion!</a:t>
            </a:r>
          </a:p>
          <a:p>
            <a:pPr marL="514350" indent="-514350">
              <a:buFont typeface="+mj-lt"/>
              <a:buAutoNum type="arabicPeriod"/>
            </a:pPr>
            <a:endParaRPr lang="en-US" dirty="0"/>
          </a:p>
          <a:p>
            <a:pPr marL="0" indent="0" algn="ctr">
              <a:buNone/>
            </a:pPr>
            <a:endParaRPr lang="en-US" dirty="0"/>
          </a:p>
          <a:p>
            <a:pPr marL="0" indent="0" algn="ctr">
              <a:buNone/>
            </a:pPr>
            <a:endParaRPr lang="en-US" dirty="0"/>
          </a:p>
          <a:p>
            <a:endParaRPr lang="en-US" dirty="0"/>
          </a:p>
        </p:txBody>
      </p:sp>
      <p:pic>
        <p:nvPicPr>
          <p:cNvPr id="4" name="Picture 2" descr="http://parcplace.org/wp-content/themes/herps/images/logo.png">
            <a:extLst>
              <a:ext uri="{FF2B5EF4-FFF2-40B4-BE49-F238E27FC236}">
                <a16:creationId xmlns:a16="http://schemas.microsoft.com/office/drawing/2014/main" id="{81E58270-C5CF-40EC-A614-CE75D62BF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2031" y="6333450"/>
            <a:ext cx="1172337" cy="46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87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E1770-FA37-6749-9EB0-708BE6E37713}"/>
              </a:ext>
            </a:extLst>
          </p:cNvPr>
          <p:cNvSpPr>
            <a:spLocks noGrp="1"/>
          </p:cNvSpPr>
          <p:nvPr>
            <p:ph type="title"/>
          </p:nvPr>
        </p:nvSpPr>
        <p:spPr>
          <a:xfrm>
            <a:off x="-9646" y="153243"/>
            <a:ext cx="8229600" cy="1143000"/>
          </a:xfrm>
        </p:spPr>
        <p:txBody>
          <a:bodyPr/>
          <a:lstStyle/>
          <a:p>
            <a:r>
              <a:rPr lang="en-US" dirty="0"/>
              <a:t>Sectors represented in</a:t>
            </a:r>
          </a:p>
        </p:txBody>
      </p:sp>
      <p:graphicFrame>
        <p:nvGraphicFramePr>
          <p:cNvPr id="4" name="Chart 3">
            <a:extLst>
              <a:ext uri="{FF2B5EF4-FFF2-40B4-BE49-F238E27FC236}">
                <a16:creationId xmlns:a16="http://schemas.microsoft.com/office/drawing/2014/main" id="{F88537D5-853A-CD48-BA12-BF52FE5C6D18}"/>
              </a:ext>
            </a:extLst>
          </p:cNvPr>
          <p:cNvGraphicFramePr>
            <a:graphicFrameLocks/>
          </p:cNvGraphicFramePr>
          <p:nvPr>
            <p:extLst>
              <p:ext uri="{D42A27DB-BD31-4B8C-83A1-F6EECF244321}">
                <p14:modId xmlns:p14="http://schemas.microsoft.com/office/powerpoint/2010/main" val="933746449"/>
              </p:ext>
            </p:extLst>
          </p:nvPr>
        </p:nvGraphicFramePr>
        <p:xfrm>
          <a:off x="685800" y="1423686"/>
          <a:ext cx="7467600" cy="4851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474C407-1C13-1E4A-8BDC-05402611D49A}"/>
              </a:ext>
            </a:extLst>
          </p:cNvPr>
          <p:cNvSpPr txBox="1"/>
          <p:nvPr/>
        </p:nvSpPr>
        <p:spPr>
          <a:xfrm>
            <a:off x="5410200" y="5638800"/>
            <a:ext cx="2809754" cy="584775"/>
          </a:xfrm>
          <a:prstGeom prst="rect">
            <a:avLst/>
          </a:prstGeom>
          <a:noFill/>
        </p:spPr>
        <p:txBody>
          <a:bodyPr wrap="square" rtlCol="0">
            <a:spAutoFit/>
          </a:bodyPr>
          <a:lstStyle/>
          <a:p>
            <a:pPr algn="ctr"/>
            <a:r>
              <a:rPr lang="en-US" dirty="0"/>
              <a:t>n = 139</a:t>
            </a:r>
          </a:p>
          <a:p>
            <a:pPr algn="ctr"/>
            <a:r>
              <a:rPr lang="en-US" sz="1400" dirty="0"/>
              <a:t>From DEITT Demographic Survey</a:t>
            </a:r>
          </a:p>
        </p:txBody>
      </p:sp>
      <p:pic>
        <p:nvPicPr>
          <p:cNvPr id="6" name="Picture 2" descr="http://parcplace.org/wp-content/themes/herps/images/logo.png">
            <a:extLst>
              <a:ext uri="{FF2B5EF4-FFF2-40B4-BE49-F238E27FC236}">
                <a16:creationId xmlns:a16="http://schemas.microsoft.com/office/drawing/2014/main" id="{8A56F8C1-52EF-9D46-AB76-3D4185887C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4054" y="432243"/>
            <a:ext cx="1485900" cy="58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25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t>Identity is Complex</a:t>
            </a:r>
          </a:p>
        </p:txBody>
      </p:sp>
      <p:grpSp>
        <p:nvGrpSpPr>
          <p:cNvPr id="4" name="Group 3"/>
          <p:cNvGrpSpPr/>
          <p:nvPr/>
        </p:nvGrpSpPr>
        <p:grpSpPr>
          <a:xfrm>
            <a:off x="1548959" y="762000"/>
            <a:ext cx="6071041" cy="6103050"/>
            <a:chOff x="-1295400" y="1123950"/>
            <a:chExt cx="5419725" cy="5448300"/>
          </a:xfrm>
        </p:grpSpPr>
        <p:pic>
          <p:nvPicPr>
            <p:cNvPr id="5" name="Picture 4" descr="Image result for diversity dimens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23950"/>
              <a:ext cx="5419725" cy="5448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19400" y="6172200"/>
              <a:ext cx="1304925" cy="307777"/>
            </a:xfrm>
            <a:prstGeom prst="rect">
              <a:avLst/>
            </a:prstGeom>
            <a:noFill/>
          </p:spPr>
          <p:txBody>
            <a:bodyPr wrap="square" rtlCol="0">
              <a:spAutoFit/>
            </a:bodyPr>
            <a:lstStyle/>
            <a:p>
              <a:r>
                <a:rPr lang="en-US" sz="1400" dirty="0"/>
                <a:t>Image from RIT</a:t>
              </a:r>
            </a:p>
          </p:txBody>
        </p:sp>
      </p:grpSp>
      <p:pic>
        <p:nvPicPr>
          <p:cNvPr id="7" name="Picture 2" descr="http://parcplace.org/wp-content/themes/herps/images/logo.png">
            <a:extLst>
              <a:ext uri="{FF2B5EF4-FFF2-40B4-BE49-F238E27FC236}">
                <a16:creationId xmlns:a16="http://schemas.microsoft.com/office/drawing/2014/main" id="{F7555264-C72E-462E-935D-AFFC124B09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2031" y="6333450"/>
            <a:ext cx="1172337" cy="46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694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SS circle seperated in 6 sec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288" y="636726"/>
            <a:ext cx="6045200" cy="62212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46088" y="-123825"/>
            <a:ext cx="8229600" cy="809625"/>
          </a:xfrm>
        </p:spPr>
        <p:txBody>
          <a:bodyPr>
            <a:normAutofit/>
          </a:bodyPr>
          <a:lstStyle/>
          <a:p>
            <a:r>
              <a:rPr lang="en-US" dirty="0"/>
              <a:t>Aspects of My Identity</a:t>
            </a:r>
          </a:p>
        </p:txBody>
      </p:sp>
      <p:pic>
        <p:nvPicPr>
          <p:cNvPr id="1028" name="Picture 4" descr="C:\Users\djm516.ACCESS\Downloads\genderneutralsil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5087" y="2282840"/>
            <a:ext cx="1314450" cy="29752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41738" y="838200"/>
            <a:ext cx="1638300" cy="1446550"/>
          </a:xfrm>
          <a:prstGeom prst="rect">
            <a:avLst/>
          </a:prstGeom>
          <a:noFill/>
        </p:spPr>
        <p:txBody>
          <a:bodyPr wrap="square" rtlCol="0">
            <a:spAutoFit/>
          </a:bodyPr>
          <a:lstStyle/>
          <a:p>
            <a:pPr algn="ctr"/>
            <a:r>
              <a:rPr lang="en-US" sz="3200" b="1" dirty="0"/>
              <a:t>Latinx</a:t>
            </a:r>
          </a:p>
          <a:p>
            <a:pPr algn="ctr"/>
            <a:r>
              <a:rPr lang="en-US" sz="2800" dirty="0"/>
              <a:t>Mixed</a:t>
            </a:r>
          </a:p>
          <a:p>
            <a:pPr algn="ctr"/>
            <a:r>
              <a:rPr lang="en-US" sz="2800" dirty="0"/>
              <a:t>Chicano</a:t>
            </a:r>
            <a:endParaRPr lang="en-US" sz="3200" dirty="0"/>
          </a:p>
        </p:txBody>
      </p:sp>
      <p:sp>
        <p:nvSpPr>
          <p:cNvPr id="10" name="TextBox 9"/>
          <p:cNvSpPr txBox="1"/>
          <p:nvPr/>
        </p:nvSpPr>
        <p:spPr>
          <a:xfrm>
            <a:off x="1905000" y="2310825"/>
            <a:ext cx="1638300" cy="584775"/>
          </a:xfrm>
          <a:prstGeom prst="rect">
            <a:avLst/>
          </a:prstGeom>
          <a:noFill/>
        </p:spPr>
        <p:txBody>
          <a:bodyPr wrap="square" rtlCol="0">
            <a:spAutoFit/>
          </a:bodyPr>
          <a:lstStyle/>
          <a:p>
            <a:pPr algn="ctr"/>
            <a:r>
              <a:rPr lang="en-US" sz="3200" b="1" dirty="0"/>
              <a:t>Male</a:t>
            </a:r>
          </a:p>
        </p:txBody>
      </p:sp>
      <p:sp>
        <p:nvSpPr>
          <p:cNvPr id="11" name="TextBox 10"/>
          <p:cNvSpPr txBox="1"/>
          <p:nvPr/>
        </p:nvSpPr>
        <p:spPr>
          <a:xfrm>
            <a:off x="1928813" y="4104382"/>
            <a:ext cx="1804987" cy="1077218"/>
          </a:xfrm>
          <a:prstGeom prst="rect">
            <a:avLst/>
          </a:prstGeom>
          <a:noFill/>
        </p:spPr>
        <p:txBody>
          <a:bodyPr wrap="square" rtlCol="0">
            <a:spAutoFit/>
          </a:bodyPr>
          <a:lstStyle/>
          <a:p>
            <a:pPr algn="ctr"/>
            <a:r>
              <a:rPr lang="en-US" sz="3200" b="1" dirty="0"/>
              <a:t>College Educated</a:t>
            </a:r>
          </a:p>
        </p:txBody>
      </p:sp>
      <p:sp>
        <p:nvSpPr>
          <p:cNvPr id="12" name="TextBox 11"/>
          <p:cNvSpPr txBox="1"/>
          <p:nvPr/>
        </p:nvSpPr>
        <p:spPr>
          <a:xfrm>
            <a:off x="5518150" y="4368225"/>
            <a:ext cx="1720850" cy="584775"/>
          </a:xfrm>
          <a:prstGeom prst="rect">
            <a:avLst/>
          </a:prstGeom>
          <a:noFill/>
        </p:spPr>
        <p:txBody>
          <a:bodyPr wrap="square" rtlCol="0">
            <a:spAutoFit/>
          </a:bodyPr>
          <a:lstStyle/>
          <a:p>
            <a:r>
              <a:rPr lang="en-US" sz="3200" b="1" dirty="0"/>
              <a:t>Introvert</a:t>
            </a:r>
          </a:p>
        </p:txBody>
      </p:sp>
      <p:sp>
        <p:nvSpPr>
          <p:cNvPr id="13" name="TextBox 12"/>
          <p:cNvSpPr txBox="1"/>
          <p:nvPr/>
        </p:nvSpPr>
        <p:spPr>
          <a:xfrm>
            <a:off x="5518150" y="2275582"/>
            <a:ext cx="1720850" cy="1015663"/>
          </a:xfrm>
          <a:prstGeom prst="rect">
            <a:avLst/>
          </a:prstGeom>
          <a:noFill/>
        </p:spPr>
        <p:txBody>
          <a:bodyPr wrap="square" rtlCol="0">
            <a:spAutoFit/>
          </a:bodyPr>
          <a:lstStyle/>
          <a:p>
            <a:pPr algn="ctr"/>
            <a:r>
              <a:rPr lang="en-US" sz="3200" b="1" dirty="0"/>
              <a:t>Scientist</a:t>
            </a:r>
          </a:p>
          <a:p>
            <a:pPr algn="ctr"/>
            <a:r>
              <a:rPr lang="en-US" sz="2800" dirty="0"/>
              <a:t>Ecologist</a:t>
            </a:r>
            <a:endParaRPr lang="en-US" sz="3200" dirty="0"/>
          </a:p>
        </p:txBody>
      </p:sp>
      <p:sp>
        <p:nvSpPr>
          <p:cNvPr id="15" name="TextBox 14"/>
          <p:cNvSpPr txBox="1"/>
          <p:nvPr/>
        </p:nvSpPr>
        <p:spPr>
          <a:xfrm>
            <a:off x="3741738" y="5562600"/>
            <a:ext cx="1638300" cy="584775"/>
          </a:xfrm>
          <a:prstGeom prst="rect">
            <a:avLst/>
          </a:prstGeom>
          <a:noFill/>
        </p:spPr>
        <p:txBody>
          <a:bodyPr wrap="square" rtlCol="0">
            <a:spAutoFit/>
          </a:bodyPr>
          <a:lstStyle/>
          <a:p>
            <a:pPr algn="ctr"/>
            <a:r>
              <a:rPr lang="en-US" sz="3200" b="1" dirty="0"/>
              <a:t>Young</a:t>
            </a:r>
          </a:p>
        </p:txBody>
      </p:sp>
      <p:pic>
        <p:nvPicPr>
          <p:cNvPr id="14" name="Picture 2" descr="http://parcplace.org/wp-content/themes/herps/images/logo.png">
            <a:extLst>
              <a:ext uri="{FF2B5EF4-FFF2-40B4-BE49-F238E27FC236}">
                <a16:creationId xmlns:a16="http://schemas.microsoft.com/office/drawing/2014/main" id="{410F0514-E444-45ED-9EF2-A28645611C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2031" y="6333450"/>
            <a:ext cx="1172337" cy="46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32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a:t>Diversity</a:t>
            </a:r>
          </a:p>
        </p:txBody>
      </p:sp>
      <p:sp>
        <p:nvSpPr>
          <p:cNvPr id="3" name="Content Placeholder 2"/>
          <p:cNvSpPr>
            <a:spLocks noGrp="1"/>
          </p:cNvSpPr>
          <p:nvPr>
            <p:ph idx="1"/>
          </p:nvPr>
        </p:nvSpPr>
        <p:spPr>
          <a:xfrm>
            <a:off x="304800" y="1036637"/>
            <a:ext cx="5638800" cy="4525963"/>
          </a:xfrm>
        </p:spPr>
        <p:txBody>
          <a:bodyPr/>
          <a:lstStyle/>
          <a:p>
            <a:pPr marL="0" indent="0">
              <a:buNone/>
            </a:pPr>
            <a:r>
              <a:rPr lang="en-US" dirty="0"/>
              <a:t>A group’s collective identity </a:t>
            </a:r>
          </a:p>
          <a:p>
            <a:pPr marL="0" indent="0">
              <a:buNone/>
            </a:pPr>
            <a:r>
              <a:rPr lang="en-US" dirty="0"/>
              <a:t>traits, experiences,</a:t>
            </a:r>
          </a:p>
          <a:p>
            <a:pPr marL="0" indent="0">
              <a:buNone/>
            </a:pPr>
            <a:r>
              <a:rPr lang="en-US" dirty="0"/>
              <a:t>and perspectives </a:t>
            </a:r>
          </a:p>
          <a:p>
            <a:endParaRPr lang="en-US" dirty="0"/>
          </a:p>
        </p:txBody>
      </p:sp>
      <p:grpSp>
        <p:nvGrpSpPr>
          <p:cNvPr id="5" name="Group 4"/>
          <p:cNvGrpSpPr/>
          <p:nvPr/>
        </p:nvGrpSpPr>
        <p:grpSpPr>
          <a:xfrm>
            <a:off x="3505200" y="1295400"/>
            <a:ext cx="5671428" cy="5434219"/>
            <a:chOff x="-1295400" y="1123950"/>
            <a:chExt cx="5686123" cy="5448300"/>
          </a:xfrm>
        </p:grpSpPr>
        <p:pic>
          <p:nvPicPr>
            <p:cNvPr id="4100" name="Picture 4" descr="Image result for diversity dimens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23950"/>
              <a:ext cx="5419725" cy="5448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04907" y="5867291"/>
              <a:ext cx="1385816" cy="326726"/>
            </a:xfrm>
            <a:prstGeom prst="rect">
              <a:avLst/>
            </a:prstGeom>
            <a:noFill/>
          </p:spPr>
          <p:txBody>
            <a:bodyPr wrap="square" rtlCol="0">
              <a:spAutoFit/>
            </a:bodyPr>
            <a:lstStyle/>
            <a:p>
              <a:r>
                <a:rPr lang="en-US" sz="1400" dirty="0"/>
                <a:t>Image from RIT</a:t>
              </a:r>
            </a:p>
          </p:txBody>
        </p:sp>
      </p:grpSp>
      <p:pic>
        <p:nvPicPr>
          <p:cNvPr id="7" name="Picture 2" descr="http://parcplace.org/wp-content/themes/herps/images/logo.png">
            <a:extLst>
              <a:ext uri="{FF2B5EF4-FFF2-40B4-BE49-F238E27FC236}">
                <a16:creationId xmlns:a16="http://schemas.microsoft.com/office/drawing/2014/main" id="{A594EB66-D496-4B4C-A01F-AA6729DBE8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2031" y="6333450"/>
            <a:ext cx="1172337" cy="46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556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3860"/>
          </a:xfrm>
        </p:spPr>
        <p:txBody>
          <a:bodyPr/>
          <a:lstStyle/>
          <a:p>
            <a:pPr algn="ctr"/>
            <a:r>
              <a:rPr lang="en-US" b="1" u="sng" dirty="0"/>
              <a:t>Inclusion</a:t>
            </a:r>
          </a:p>
        </p:txBody>
      </p:sp>
      <p:sp>
        <p:nvSpPr>
          <p:cNvPr id="3" name="Content Placeholder 2"/>
          <p:cNvSpPr>
            <a:spLocks noGrp="1"/>
          </p:cNvSpPr>
          <p:nvPr>
            <p:ph idx="1"/>
          </p:nvPr>
        </p:nvSpPr>
        <p:spPr>
          <a:xfrm>
            <a:off x="1206137" y="838200"/>
            <a:ext cx="6736080" cy="1219200"/>
          </a:xfrm>
        </p:spPr>
        <p:txBody>
          <a:bodyPr/>
          <a:lstStyle/>
          <a:p>
            <a:pPr marL="0" indent="0" algn="ctr">
              <a:buNone/>
            </a:pPr>
            <a:r>
              <a:rPr lang="en-US" dirty="0"/>
              <a:t>Intent/action to include those otherwise excluded or marginalized</a:t>
            </a:r>
          </a:p>
        </p:txBody>
      </p:sp>
      <p:grpSp>
        <p:nvGrpSpPr>
          <p:cNvPr id="5" name="Group 4">
            <a:extLst>
              <a:ext uri="{FF2B5EF4-FFF2-40B4-BE49-F238E27FC236}">
                <a16:creationId xmlns:a16="http://schemas.microsoft.com/office/drawing/2014/main" id="{7ED0B455-71EF-404E-92EF-E953E743D34D}"/>
              </a:ext>
            </a:extLst>
          </p:cNvPr>
          <p:cNvGrpSpPr/>
          <p:nvPr/>
        </p:nvGrpSpPr>
        <p:grpSpPr>
          <a:xfrm>
            <a:off x="1295400" y="1972491"/>
            <a:ext cx="6553199" cy="4720656"/>
            <a:chOff x="1143001" y="1981200"/>
            <a:chExt cx="6553199" cy="4720656"/>
          </a:xfrm>
        </p:grpSpPr>
        <p:sp>
          <p:nvSpPr>
            <p:cNvPr id="6" name="Rectangle 5">
              <a:extLst>
                <a:ext uri="{FF2B5EF4-FFF2-40B4-BE49-F238E27FC236}">
                  <a16:creationId xmlns:a16="http://schemas.microsoft.com/office/drawing/2014/main" id="{83EF026E-C27C-4A92-9292-DD27B83F6CC9}"/>
                </a:ext>
              </a:extLst>
            </p:cNvPr>
            <p:cNvSpPr/>
            <p:nvPr/>
          </p:nvSpPr>
          <p:spPr>
            <a:xfrm>
              <a:off x="1143001" y="1981200"/>
              <a:ext cx="6553199" cy="4720656"/>
            </a:xfrm>
            <a:prstGeom prst="rect">
              <a:avLst/>
            </a:prstGeom>
            <a:solidFill>
              <a:schemeClr val="tx1">
                <a:lumMod val="85000"/>
                <a:lumOff val="15000"/>
              </a:schemeClr>
            </a:solidFill>
            <a:ln w="127000">
              <a:solidFill>
                <a:srgbClr val="C4E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E298623-A2EB-4E60-A5CB-32B9BC52A360}"/>
                </a:ext>
              </a:extLst>
            </p:cNvPr>
            <p:cNvSpPr/>
            <p:nvPr/>
          </p:nvSpPr>
          <p:spPr>
            <a:xfrm>
              <a:off x="1905000" y="2761897"/>
              <a:ext cx="1447800" cy="1447800"/>
            </a:xfrm>
            <a:prstGeom prst="ellipse">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53E4603-E1AB-457E-855D-85CC263131FA}"/>
                </a:ext>
              </a:extLst>
            </p:cNvPr>
            <p:cNvSpPr/>
            <p:nvPr/>
          </p:nvSpPr>
          <p:spPr>
            <a:xfrm>
              <a:off x="5029200" y="2773379"/>
              <a:ext cx="1447800" cy="1447800"/>
            </a:xfrm>
            <a:prstGeom prst="ellipse">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CF14B11-EB0E-4BAE-B6FA-FC0C9A5E0EA6}"/>
                </a:ext>
              </a:extLst>
            </p:cNvPr>
            <p:cNvSpPr/>
            <p:nvPr/>
          </p:nvSpPr>
          <p:spPr>
            <a:xfrm>
              <a:off x="1905000" y="5047897"/>
              <a:ext cx="1447800" cy="1447800"/>
            </a:xfrm>
            <a:prstGeom prst="ellipse">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D8DFE6E-6128-4C3B-92AE-2FCF3D6F2B9D}"/>
                </a:ext>
              </a:extLst>
            </p:cNvPr>
            <p:cNvSpPr/>
            <p:nvPr/>
          </p:nvSpPr>
          <p:spPr>
            <a:xfrm>
              <a:off x="5334000" y="5047897"/>
              <a:ext cx="1447800" cy="1447800"/>
            </a:xfrm>
            <a:prstGeom prst="ellipse">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EF792DD-AE79-411E-A3E6-E34D7E2A1449}"/>
                </a:ext>
              </a:extLst>
            </p:cNvPr>
            <p:cNvGrpSpPr/>
            <p:nvPr/>
          </p:nvGrpSpPr>
          <p:grpSpPr>
            <a:xfrm>
              <a:off x="2095500" y="2974839"/>
              <a:ext cx="989556" cy="994776"/>
              <a:chOff x="2095500" y="3108542"/>
              <a:chExt cx="989556" cy="994776"/>
            </a:xfrm>
            <a:solidFill>
              <a:srgbClr val="998EC3"/>
            </a:solidFill>
          </p:grpSpPr>
          <p:sp>
            <p:nvSpPr>
              <p:cNvPr id="61" name="Oval 60">
                <a:extLst>
                  <a:ext uri="{FF2B5EF4-FFF2-40B4-BE49-F238E27FC236}">
                    <a16:creationId xmlns:a16="http://schemas.microsoft.com/office/drawing/2014/main" id="{E80D1382-B5EF-41D0-ACDD-6D989A4C6338}"/>
                  </a:ext>
                </a:extLst>
              </p:cNvPr>
              <p:cNvSpPr/>
              <p:nvPr/>
            </p:nvSpPr>
            <p:spPr>
              <a:xfrm>
                <a:off x="2095500" y="3429000"/>
                <a:ext cx="152400" cy="152400"/>
              </a:xfrm>
              <a:prstGeom prst="ellipse">
                <a:avLst/>
              </a:prstGeom>
              <a:grpFill/>
              <a:ln>
                <a:solidFill>
                  <a:srgbClr val="998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0A06E7-0432-4898-B836-A21508F6CD24}"/>
                  </a:ext>
                </a:extLst>
              </p:cNvPr>
              <p:cNvSpPr/>
              <p:nvPr/>
            </p:nvSpPr>
            <p:spPr>
              <a:xfrm>
                <a:off x="2705100" y="3108542"/>
                <a:ext cx="152400" cy="152400"/>
              </a:xfrm>
              <a:prstGeom prst="ellipse">
                <a:avLst/>
              </a:prstGeom>
              <a:grpFill/>
              <a:ln>
                <a:solidFill>
                  <a:srgbClr val="998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6BE1D2AE-34D6-43D9-8F28-A71923E01C78}"/>
                  </a:ext>
                </a:extLst>
              </p:cNvPr>
              <p:cNvSpPr/>
              <p:nvPr/>
            </p:nvSpPr>
            <p:spPr>
              <a:xfrm>
                <a:off x="2514078" y="3478582"/>
                <a:ext cx="152400" cy="152400"/>
              </a:xfrm>
              <a:prstGeom prst="ellipse">
                <a:avLst/>
              </a:prstGeom>
              <a:grpFill/>
              <a:ln>
                <a:solidFill>
                  <a:srgbClr val="998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86C853E-4D9C-4E4D-9E00-8810DECC5E74}"/>
                  </a:ext>
                </a:extLst>
              </p:cNvPr>
              <p:cNvSpPr/>
              <p:nvPr/>
            </p:nvSpPr>
            <p:spPr>
              <a:xfrm>
                <a:off x="2552700" y="3950918"/>
                <a:ext cx="152400" cy="152400"/>
              </a:xfrm>
              <a:prstGeom prst="ellipse">
                <a:avLst/>
              </a:prstGeom>
              <a:grpFill/>
              <a:ln>
                <a:solidFill>
                  <a:srgbClr val="998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6FF7452C-0F47-4A31-83BD-FDCA77454915}"/>
                  </a:ext>
                </a:extLst>
              </p:cNvPr>
              <p:cNvSpPr/>
              <p:nvPr/>
            </p:nvSpPr>
            <p:spPr>
              <a:xfrm>
                <a:off x="2932656" y="3559218"/>
                <a:ext cx="152400" cy="152400"/>
              </a:xfrm>
              <a:prstGeom prst="ellipse">
                <a:avLst/>
              </a:prstGeom>
              <a:grpFill/>
              <a:ln>
                <a:solidFill>
                  <a:srgbClr val="998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6F2C66F7-BC90-42BE-B9CD-9E12D65A9179}"/>
                  </a:ext>
                </a:extLst>
              </p:cNvPr>
              <p:cNvSpPr/>
              <p:nvPr/>
            </p:nvSpPr>
            <p:spPr>
              <a:xfrm>
                <a:off x="2286000" y="3798518"/>
                <a:ext cx="152400" cy="152400"/>
              </a:xfrm>
              <a:prstGeom prst="ellipse">
                <a:avLst/>
              </a:prstGeom>
              <a:grpFill/>
              <a:ln>
                <a:solidFill>
                  <a:srgbClr val="998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581CFFB-E728-4D4A-A323-AEDECEEF121E}"/>
                </a:ext>
              </a:extLst>
            </p:cNvPr>
            <p:cNvGrpSpPr/>
            <p:nvPr/>
          </p:nvGrpSpPr>
          <p:grpSpPr>
            <a:xfrm>
              <a:off x="5258322" y="3038512"/>
              <a:ext cx="989556" cy="994776"/>
              <a:chOff x="2095500" y="3108542"/>
              <a:chExt cx="989556" cy="994776"/>
            </a:xfrm>
            <a:solidFill>
              <a:srgbClr val="998EC3"/>
            </a:solidFill>
          </p:grpSpPr>
          <p:sp>
            <p:nvSpPr>
              <p:cNvPr id="55" name="Oval 54">
                <a:extLst>
                  <a:ext uri="{FF2B5EF4-FFF2-40B4-BE49-F238E27FC236}">
                    <a16:creationId xmlns:a16="http://schemas.microsoft.com/office/drawing/2014/main" id="{4B057244-2477-45A3-B976-02B23FBFF49A}"/>
                  </a:ext>
                </a:extLst>
              </p:cNvPr>
              <p:cNvSpPr/>
              <p:nvPr/>
            </p:nvSpPr>
            <p:spPr>
              <a:xfrm>
                <a:off x="2095500" y="3429000"/>
                <a:ext cx="152400" cy="152400"/>
              </a:xfrm>
              <a:prstGeom prst="ellipse">
                <a:avLst/>
              </a:prstGeom>
              <a:grpFill/>
              <a:ln>
                <a:solidFill>
                  <a:srgbClr val="998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3CC92F75-AD9F-49B6-960C-AD7A8664B745}"/>
                  </a:ext>
                </a:extLst>
              </p:cNvPr>
              <p:cNvSpPr/>
              <p:nvPr/>
            </p:nvSpPr>
            <p:spPr>
              <a:xfrm>
                <a:off x="2705100" y="3108542"/>
                <a:ext cx="152400" cy="152400"/>
              </a:xfrm>
              <a:prstGeom prst="ellipse">
                <a:avLst/>
              </a:prstGeom>
              <a:grpFill/>
              <a:ln>
                <a:solidFill>
                  <a:srgbClr val="998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95FE5713-C63E-4879-8CC5-C8C31F0B07ED}"/>
                  </a:ext>
                </a:extLst>
              </p:cNvPr>
              <p:cNvSpPr/>
              <p:nvPr/>
            </p:nvSpPr>
            <p:spPr>
              <a:xfrm>
                <a:off x="2514078" y="3478582"/>
                <a:ext cx="152400" cy="152400"/>
              </a:xfrm>
              <a:prstGeom prst="ellipse">
                <a:avLst/>
              </a:prstGeom>
              <a:grpFill/>
              <a:ln>
                <a:solidFill>
                  <a:srgbClr val="998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0C681908-F851-4B03-8083-4C7A1F0AF8E3}"/>
                  </a:ext>
                </a:extLst>
              </p:cNvPr>
              <p:cNvSpPr/>
              <p:nvPr/>
            </p:nvSpPr>
            <p:spPr>
              <a:xfrm>
                <a:off x="2552700" y="3950918"/>
                <a:ext cx="152400" cy="152400"/>
              </a:xfrm>
              <a:prstGeom prst="ellipse">
                <a:avLst/>
              </a:prstGeom>
              <a:grpFill/>
              <a:ln>
                <a:solidFill>
                  <a:srgbClr val="998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F356B8BD-C337-4A30-8016-53362F914870}"/>
                  </a:ext>
                </a:extLst>
              </p:cNvPr>
              <p:cNvSpPr/>
              <p:nvPr/>
            </p:nvSpPr>
            <p:spPr>
              <a:xfrm>
                <a:off x="2932656" y="3559218"/>
                <a:ext cx="152400" cy="152400"/>
              </a:xfrm>
              <a:prstGeom prst="ellipse">
                <a:avLst/>
              </a:prstGeom>
              <a:grpFill/>
              <a:ln>
                <a:solidFill>
                  <a:srgbClr val="998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22423250-BC8E-482B-95A9-EBA766A30CDD}"/>
                  </a:ext>
                </a:extLst>
              </p:cNvPr>
              <p:cNvSpPr/>
              <p:nvPr/>
            </p:nvSpPr>
            <p:spPr>
              <a:xfrm>
                <a:off x="2286000" y="3798518"/>
                <a:ext cx="152400" cy="152400"/>
              </a:xfrm>
              <a:prstGeom prst="ellipse">
                <a:avLst/>
              </a:prstGeom>
              <a:grpFill/>
              <a:ln>
                <a:solidFill>
                  <a:srgbClr val="998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D159414B-F164-4E2E-A3B2-126B5946BBDD}"/>
                </a:ext>
              </a:extLst>
            </p:cNvPr>
            <p:cNvGrpSpPr/>
            <p:nvPr/>
          </p:nvGrpSpPr>
          <p:grpSpPr>
            <a:xfrm rot="10800000">
              <a:off x="5524132" y="5292174"/>
              <a:ext cx="1078890" cy="1091531"/>
              <a:chOff x="2095500" y="3011787"/>
              <a:chExt cx="1078890" cy="1091531"/>
            </a:xfrm>
            <a:solidFill>
              <a:srgbClr val="998EC3"/>
            </a:solidFill>
          </p:grpSpPr>
          <p:sp>
            <p:nvSpPr>
              <p:cNvPr id="49" name="Oval 48">
                <a:extLst>
                  <a:ext uri="{FF2B5EF4-FFF2-40B4-BE49-F238E27FC236}">
                    <a16:creationId xmlns:a16="http://schemas.microsoft.com/office/drawing/2014/main" id="{EF679676-2FE7-409A-9916-FB6DBFFD252C}"/>
                  </a:ext>
                </a:extLst>
              </p:cNvPr>
              <p:cNvSpPr/>
              <p:nvPr/>
            </p:nvSpPr>
            <p:spPr>
              <a:xfrm>
                <a:off x="2095500" y="3429000"/>
                <a:ext cx="152400" cy="152400"/>
              </a:xfrm>
              <a:prstGeom prst="ellipse">
                <a:avLst/>
              </a:prstGeom>
              <a:grpFill/>
              <a:ln>
                <a:solidFill>
                  <a:srgbClr val="998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22F0B30E-5626-4AEA-BDF5-83A267FC9286}"/>
                  </a:ext>
                </a:extLst>
              </p:cNvPr>
              <p:cNvSpPr/>
              <p:nvPr/>
            </p:nvSpPr>
            <p:spPr>
              <a:xfrm>
                <a:off x="2803702" y="3011787"/>
                <a:ext cx="152400" cy="152400"/>
              </a:xfrm>
              <a:prstGeom prst="ellipse">
                <a:avLst/>
              </a:prstGeom>
              <a:grpFill/>
              <a:ln>
                <a:solidFill>
                  <a:srgbClr val="998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CEC45C0A-AD09-48E3-A8F8-DF68D72C930E}"/>
                  </a:ext>
                </a:extLst>
              </p:cNvPr>
              <p:cNvSpPr/>
              <p:nvPr/>
            </p:nvSpPr>
            <p:spPr>
              <a:xfrm>
                <a:off x="2552700" y="3565461"/>
                <a:ext cx="152400" cy="152400"/>
              </a:xfrm>
              <a:prstGeom prst="ellipse">
                <a:avLst/>
              </a:prstGeom>
              <a:grpFill/>
              <a:ln>
                <a:solidFill>
                  <a:srgbClr val="998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95167F6A-17AE-4159-9782-DE4CDA557FB4}"/>
                  </a:ext>
                </a:extLst>
              </p:cNvPr>
              <p:cNvSpPr/>
              <p:nvPr/>
            </p:nvSpPr>
            <p:spPr>
              <a:xfrm>
                <a:off x="2552700" y="3950918"/>
                <a:ext cx="152400" cy="152400"/>
              </a:xfrm>
              <a:prstGeom prst="ellipse">
                <a:avLst/>
              </a:prstGeom>
              <a:grpFill/>
              <a:ln>
                <a:solidFill>
                  <a:srgbClr val="998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FE66CB7-6324-4AF9-9FB5-A640B3E68988}"/>
                  </a:ext>
                </a:extLst>
              </p:cNvPr>
              <p:cNvSpPr/>
              <p:nvPr/>
            </p:nvSpPr>
            <p:spPr>
              <a:xfrm>
                <a:off x="3021990" y="3325899"/>
                <a:ext cx="152400" cy="152400"/>
              </a:xfrm>
              <a:prstGeom prst="ellipse">
                <a:avLst/>
              </a:prstGeom>
              <a:grpFill/>
              <a:ln>
                <a:solidFill>
                  <a:srgbClr val="998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A5ACFEB2-6FF2-43D7-AEF6-4E36EB1FFCE4}"/>
                  </a:ext>
                </a:extLst>
              </p:cNvPr>
              <p:cNvSpPr/>
              <p:nvPr/>
            </p:nvSpPr>
            <p:spPr>
              <a:xfrm>
                <a:off x="2286000" y="3798518"/>
                <a:ext cx="152400" cy="152400"/>
              </a:xfrm>
              <a:prstGeom prst="ellipse">
                <a:avLst/>
              </a:prstGeom>
              <a:grpFill/>
              <a:ln>
                <a:solidFill>
                  <a:srgbClr val="998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97CF3AE5-7844-49C0-91EF-EF4B1923A628}"/>
                </a:ext>
              </a:extLst>
            </p:cNvPr>
            <p:cNvSpPr/>
            <p:nvPr/>
          </p:nvSpPr>
          <p:spPr>
            <a:xfrm>
              <a:off x="3266073" y="2798691"/>
              <a:ext cx="152400" cy="152400"/>
            </a:xfrm>
            <a:prstGeom prst="ellipse">
              <a:avLst/>
            </a:prstGeom>
            <a:solidFill>
              <a:srgbClr val="F1A34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EE379C6-7D53-4BF5-9E4C-596D2E06B004}"/>
                </a:ext>
              </a:extLst>
            </p:cNvPr>
            <p:cNvSpPr/>
            <p:nvPr/>
          </p:nvSpPr>
          <p:spPr>
            <a:xfrm>
              <a:off x="3487276" y="3447460"/>
              <a:ext cx="152400" cy="152400"/>
            </a:xfrm>
            <a:prstGeom prst="ellipse">
              <a:avLst/>
            </a:prstGeom>
            <a:solidFill>
              <a:srgbClr val="F1A34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D8E7E59-C835-4DE2-BF40-5415170A1BB6}"/>
                </a:ext>
              </a:extLst>
            </p:cNvPr>
            <p:cNvSpPr/>
            <p:nvPr/>
          </p:nvSpPr>
          <p:spPr>
            <a:xfrm>
              <a:off x="3276600" y="3969615"/>
              <a:ext cx="152400" cy="152400"/>
            </a:xfrm>
            <a:prstGeom prst="ellipse">
              <a:avLst/>
            </a:prstGeom>
            <a:solidFill>
              <a:srgbClr val="F1A34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524EDF8-D2E8-485B-A58B-75FB03440345}"/>
                </a:ext>
              </a:extLst>
            </p:cNvPr>
            <p:cNvSpPr/>
            <p:nvPr/>
          </p:nvSpPr>
          <p:spPr>
            <a:xfrm>
              <a:off x="2361678" y="4301555"/>
              <a:ext cx="152400" cy="152400"/>
            </a:xfrm>
            <a:prstGeom prst="ellipse">
              <a:avLst/>
            </a:prstGeom>
            <a:solidFill>
              <a:srgbClr val="F1A34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A46C3BD-DABB-406F-917B-928BA03C4F15}"/>
                </a:ext>
              </a:extLst>
            </p:cNvPr>
            <p:cNvSpPr/>
            <p:nvPr/>
          </p:nvSpPr>
          <p:spPr>
            <a:xfrm>
              <a:off x="1631515" y="3648112"/>
              <a:ext cx="152400" cy="152400"/>
            </a:xfrm>
            <a:prstGeom prst="ellipse">
              <a:avLst/>
            </a:prstGeom>
            <a:solidFill>
              <a:srgbClr val="F1A34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AC71FA0-CC9D-4338-8B1E-0B51147A4D69}"/>
                </a:ext>
              </a:extLst>
            </p:cNvPr>
            <p:cNvSpPr/>
            <p:nvPr/>
          </p:nvSpPr>
          <p:spPr>
            <a:xfrm>
              <a:off x="1752600" y="2968577"/>
              <a:ext cx="152400" cy="152400"/>
            </a:xfrm>
            <a:prstGeom prst="ellipse">
              <a:avLst/>
            </a:prstGeom>
            <a:solidFill>
              <a:srgbClr val="F1A34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DC29A31-1884-438C-ADBA-58F969C2C6B6}"/>
                </a:ext>
              </a:extLst>
            </p:cNvPr>
            <p:cNvSpPr/>
            <p:nvPr/>
          </p:nvSpPr>
          <p:spPr>
            <a:xfrm>
              <a:off x="6591300" y="3444566"/>
              <a:ext cx="762000" cy="762000"/>
            </a:xfrm>
            <a:prstGeom prst="ellipse">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7E21D93-7607-4615-9D14-A3EEFA5A8932}"/>
                </a:ext>
              </a:extLst>
            </p:cNvPr>
            <p:cNvSpPr/>
            <p:nvPr/>
          </p:nvSpPr>
          <p:spPr>
            <a:xfrm>
              <a:off x="6802677" y="3586004"/>
              <a:ext cx="152400" cy="152400"/>
            </a:xfrm>
            <a:prstGeom prst="ellipse">
              <a:avLst/>
            </a:prstGeom>
            <a:solidFill>
              <a:srgbClr val="F1A34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1CBE263-BAAE-4545-9C40-181D1F66B10B}"/>
                </a:ext>
              </a:extLst>
            </p:cNvPr>
            <p:cNvSpPr/>
            <p:nvPr/>
          </p:nvSpPr>
          <p:spPr>
            <a:xfrm>
              <a:off x="6726477" y="3814604"/>
              <a:ext cx="152400" cy="152400"/>
            </a:xfrm>
            <a:prstGeom prst="ellipse">
              <a:avLst/>
            </a:prstGeom>
            <a:solidFill>
              <a:srgbClr val="F1A34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D92D0D3-EE09-4A33-BEB6-E58F263AC689}"/>
                </a:ext>
              </a:extLst>
            </p:cNvPr>
            <p:cNvSpPr/>
            <p:nvPr/>
          </p:nvSpPr>
          <p:spPr>
            <a:xfrm>
              <a:off x="7086600" y="3654374"/>
              <a:ext cx="152400" cy="152400"/>
            </a:xfrm>
            <a:prstGeom prst="ellipse">
              <a:avLst/>
            </a:prstGeom>
            <a:solidFill>
              <a:srgbClr val="F1A34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D2EB434-9D31-4B20-A454-110AEC3B83EA}"/>
                </a:ext>
              </a:extLst>
            </p:cNvPr>
            <p:cNvSpPr/>
            <p:nvPr/>
          </p:nvSpPr>
          <p:spPr>
            <a:xfrm>
              <a:off x="6916977" y="3969615"/>
              <a:ext cx="152400" cy="152400"/>
            </a:xfrm>
            <a:prstGeom prst="ellipse">
              <a:avLst/>
            </a:prstGeom>
            <a:solidFill>
              <a:srgbClr val="F1A34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D439865-33B3-45C5-A140-898B09F22EDF}"/>
                </a:ext>
              </a:extLst>
            </p:cNvPr>
            <p:cNvSpPr/>
            <p:nvPr/>
          </p:nvSpPr>
          <p:spPr>
            <a:xfrm>
              <a:off x="7107477" y="3890804"/>
              <a:ext cx="152400" cy="152400"/>
            </a:xfrm>
            <a:prstGeom prst="ellipse">
              <a:avLst/>
            </a:prstGeom>
            <a:solidFill>
              <a:srgbClr val="F1A34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C8013F6-ABD9-4104-B548-C3D0E6CA7302}"/>
                </a:ext>
              </a:extLst>
            </p:cNvPr>
            <p:cNvSpPr/>
            <p:nvPr/>
          </p:nvSpPr>
          <p:spPr>
            <a:xfrm>
              <a:off x="2392993" y="5580254"/>
              <a:ext cx="762000" cy="762000"/>
            </a:xfrm>
            <a:prstGeom prst="ellipse">
              <a:avLst/>
            </a:prstGeom>
            <a:noFill/>
            <a:ln w="349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53266FD-7A00-4454-AC2F-0598CB3A3C29}"/>
                </a:ext>
              </a:extLst>
            </p:cNvPr>
            <p:cNvSpPr/>
            <p:nvPr/>
          </p:nvSpPr>
          <p:spPr>
            <a:xfrm>
              <a:off x="2604370" y="5721692"/>
              <a:ext cx="152400" cy="152400"/>
            </a:xfrm>
            <a:prstGeom prst="ellipse">
              <a:avLst/>
            </a:prstGeom>
            <a:solidFill>
              <a:srgbClr val="F1A34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033AB19-B775-407A-949B-4BD3E6FBAAEF}"/>
                </a:ext>
              </a:extLst>
            </p:cNvPr>
            <p:cNvSpPr/>
            <p:nvPr/>
          </p:nvSpPr>
          <p:spPr>
            <a:xfrm>
              <a:off x="2528170" y="5950292"/>
              <a:ext cx="152400" cy="152400"/>
            </a:xfrm>
            <a:prstGeom prst="ellipse">
              <a:avLst/>
            </a:prstGeom>
            <a:solidFill>
              <a:srgbClr val="F1A34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10DE141-6A12-4C81-A4A7-EE9C9C1EF3E4}"/>
                </a:ext>
              </a:extLst>
            </p:cNvPr>
            <p:cNvSpPr/>
            <p:nvPr/>
          </p:nvSpPr>
          <p:spPr>
            <a:xfrm>
              <a:off x="2888293" y="5790062"/>
              <a:ext cx="152400" cy="152400"/>
            </a:xfrm>
            <a:prstGeom prst="ellipse">
              <a:avLst/>
            </a:prstGeom>
            <a:solidFill>
              <a:srgbClr val="F1A34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9924749-252D-47E8-9671-07C8A6939527}"/>
                </a:ext>
              </a:extLst>
            </p:cNvPr>
            <p:cNvSpPr/>
            <p:nvPr/>
          </p:nvSpPr>
          <p:spPr>
            <a:xfrm>
              <a:off x="2718670" y="6105303"/>
              <a:ext cx="152400" cy="152400"/>
            </a:xfrm>
            <a:prstGeom prst="ellipse">
              <a:avLst/>
            </a:prstGeom>
            <a:solidFill>
              <a:srgbClr val="F1A34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6ABE0A64-C793-4E1D-BE70-D96003D35796}"/>
                </a:ext>
              </a:extLst>
            </p:cNvPr>
            <p:cNvSpPr/>
            <p:nvPr/>
          </p:nvSpPr>
          <p:spPr>
            <a:xfrm>
              <a:off x="2909170" y="6026492"/>
              <a:ext cx="152400" cy="152400"/>
            </a:xfrm>
            <a:prstGeom prst="ellipse">
              <a:avLst/>
            </a:prstGeom>
            <a:solidFill>
              <a:srgbClr val="F1A34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A3B68653-8B59-42EB-B165-45CF3F76E4DB}"/>
                </a:ext>
              </a:extLst>
            </p:cNvPr>
            <p:cNvGrpSpPr/>
            <p:nvPr/>
          </p:nvGrpSpPr>
          <p:grpSpPr>
            <a:xfrm rot="5400000">
              <a:off x="2140929" y="5173138"/>
              <a:ext cx="1083479" cy="1232267"/>
              <a:chOff x="2095500" y="2871051"/>
              <a:chExt cx="1083479" cy="1232267"/>
            </a:xfrm>
            <a:solidFill>
              <a:srgbClr val="998EC3"/>
            </a:solidFill>
          </p:grpSpPr>
          <p:sp>
            <p:nvSpPr>
              <p:cNvPr id="43" name="Oval 42">
                <a:extLst>
                  <a:ext uri="{FF2B5EF4-FFF2-40B4-BE49-F238E27FC236}">
                    <a16:creationId xmlns:a16="http://schemas.microsoft.com/office/drawing/2014/main" id="{6DB14CBF-9030-444D-82DF-028E5EFB80DB}"/>
                  </a:ext>
                </a:extLst>
              </p:cNvPr>
              <p:cNvSpPr/>
              <p:nvPr/>
            </p:nvSpPr>
            <p:spPr>
              <a:xfrm>
                <a:off x="2095500" y="3429000"/>
                <a:ext cx="152400" cy="152400"/>
              </a:xfrm>
              <a:prstGeom prst="ellipse">
                <a:avLst/>
              </a:prstGeom>
              <a:grpFill/>
              <a:ln>
                <a:solidFill>
                  <a:srgbClr val="998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0172BCF-A14F-4297-BBDC-DDB46331607B}"/>
                  </a:ext>
                </a:extLst>
              </p:cNvPr>
              <p:cNvSpPr/>
              <p:nvPr/>
            </p:nvSpPr>
            <p:spPr>
              <a:xfrm>
                <a:off x="2467083" y="2871051"/>
                <a:ext cx="152400" cy="152400"/>
              </a:xfrm>
              <a:prstGeom prst="ellipse">
                <a:avLst/>
              </a:prstGeom>
              <a:grpFill/>
              <a:ln>
                <a:solidFill>
                  <a:srgbClr val="998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7348E1E-FE38-4386-86AF-8131000C04CF}"/>
                  </a:ext>
                </a:extLst>
              </p:cNvPr>
              <p:cNvSpPr/>
              <p:nvPr/>
            </p:nvSpPr>
            <p:spPr>
              <a:xfrm>
                <a:off x="3026579" y="3787688"/>
                <a:ext cx="152400" cy="152400"/>
              </a:xfrm>
              <a:prstGeom prst="ellipse">
                <a:avLst/>
              </a:prstGeom>
              <a:grpFill/>
              <a:ln>
                <a:solidFill>
                  <a:srgbClr val="998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5A875ED3-4DEF-4DD5-A33F-EF320E9503DD}"/>
                  </a:ext>
                </a:extLst>
              </p:cNvPr>
              <p:cNvSpPr/>
              <p:nvPr/>
            </p:nvSpPr>
            <p:spPr>
              <a:xfrm>
                <a:off x="2552700" y="3950918"/>
                <a:ext cx="152400" cy="152400"/>
              </a:xfrm>
              <a:prstGeom prst="ellipse">
                <a:avLst/>
              </a:prstGeom>
              <a:grpFill/>
              <a:ln>
                <a:solidFill>
                  <a:srgbClr val="998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B056063-EE44-46F4-9C0F-7E93072AA4A2}"/>
                  </a:ext>
                </a:extLst>
              </p:cNvPr>
              <p:cNvSpPr/>
              <p:nvPr/>
            </p:nvSpPr>
            <p:spPr>
              <a:xfrm>
                <a:off x="2242287" y="3056975"/>
                <a:ext cx="152400" cy="152400"/>
              </a:xfrm>
              <a:prstGeom prst="ellipse">
                <a:avLst/>
              </a:prstGeom>
              <a:grpFill/>
              <a:ln>
                <a:solidFill>
                  <a:srgbClr val="998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E87A7DE4-001C-4FD4-BFAE-2711F7CD7928}"/>
                  </a:ext>
                </a:extLst>
              </p:cNvPr>
              <p:cNvSpPr/>
              <p:nvPr/>
            </p:nvSpPr>
            <p:spPr>
              <a:xfrm>
                <a:off x="2286000" y="3798518"/>
                <a:ext cx="152400" cy="152400"/>
              </a:xfrm>
              <a:prstGeom prst="ellipse">
                <a:avLst/>
              </a:prstGeom>
              <a:grpFill/>
              <a:ln>
                <a:solidFill>
                  <a:srgbClr val="998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83FAEF1F-88BB-4EA2-941E-34750D23E608}"/>
                </a:ext>
              </a:extLst>
            </p:cNvPr>
            <p:cNvSpPr/>
            <p:nvPr/>
          </p:nvSpPr>
          <p:spPr>
            <a:xfrm>
              <a:off x="5695950" y="5373273"/>
              <a:ext cx="152400" cy="152400"/>
            </a:xfrm>
            <a:prstGeom prst="ellipse">
              <a:avLst/>
            </a:prstGeom>
            <a:solidFill>
              <a:srgbClr val="F1A34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ACEC14A-DF3E-4E4E-A903-A0677781286F}"/>
                </a:ext>
              </a:extLst>
            </p:cNvPr>
            <p:cNvSpPr/>
            <p:nvPr/>
          </p:nvSpPr>
          <p:spPr>
            <a:xfrm>
              <a:off x="5975836" y="6019306"/>
              <a:ext cx="152400" cy="152400"/>
            </a:xfrm>
            <a:prstGeom prst="ellipse">
              <a:avLst/>
            </a:prstGeom>
            <a:solidFill>
              <a:srgbClr val="F1A34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9EBA130-002C-43BB-8DA1-D7CFA002B14C}"/>
                </a:ext>
              </a:extLst>
            </p:cNvPr>
            <p:cNvSpPr/>
            <p:nvPr/>
          </p:nvSpPr>
          <p:spPr>
            <a:xfrm>
              <a:off x="5695950" y="5685540"/>
              <a:ext cx="152400" cy="152400"/>
            </a:xfrm>
            <a:prstGeom prst="ellipse">
              <a:avLst/>
            </a:prstGeom>
            <a:solidFill>
              <a:srgbClr val="F1A34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79A429E-29F8-456E-9FE4-E2A056715025}"/>
                </a:ext>
              </a:extLst>
            </p:cNvPr>
            <p:cNvSpPr/>
            <p:nvPr/>
          </p:nvSpPr>
          <p:spPr>
            <a:xfrm>
              <a:off x="6184654" y="5160169"/>
              <a:ext cx="152400" cy="152400"/>
            </a:xfrm>
            <a:prstGeom prst="ellipse">
              <a:avLst/>
            </a:prstGeom>
            <a:solidFill>
              <a:srgbClr val="F1A34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80EA12CD-B167-4582-8C49-F1AEB3890D3E}"/>
                </a:ext>
              </a:extLst>
            </p:cNvPr>
            <p:cNvSpPr/>
            <p:nvPr/>
          </p:nvSpPr>
          <p:spPr>
            <a:xfrm>
              <a:off x="6467685" y="5534183"/>
              <a:ext cx="152400" cy="152400"/>
            </a:xfrm>
            <a:prstGeom prst="ellipse">
              <a:avLst/>
            </a:prstGeom>
            <a:solidFill>
              <a:srgbClr val="F1A34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BB0CB5E-8EC6-437E-B4C1-78A918F2309C}"/>
                </a:ext>
              </a:extLst>
            </p:cNvPr>
            <p:cNvSpPr/>
            <p:nvPr/>
          </p:nvSpPr>
          <p:spPr>
            <a:xfrm>
              <a:off x="6146345" y="6254811"/>
              <a:ext cx="152400" cy="152400"/>
            </a:xfrm>
            <a:prstGeom prst="ellipse">
              <a:avLst/>
            </a:prstGeom>
            <a:solidFill>
              <a:srgbClr val="F1A34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0D8539B-3C61-45E0-A458-B5899DCA8A63}"/>
                </a:ext>
              </a:extLst>
            </p:cNvPr>
            <p:cNvSpPr txBox="1"/>
            <p:nvPr/>
          </p:nvSpPr>
          <p:spPr>
            <a:xfrm>
              <a:off x="1631515" y="2191342"/>
              <a:ext cx="1994771" cy="461665"/>
            </a:xfrm>
            <a:prstGeom prst="rect">
              <a:avLst/>
            </a:prstGeom>
            <a:noFill/>
          </p:spPr>
          <p:txBody>
            <a:bodyPr wrap="square" rtlCol="0">
              <a:spAutoFit/>
            </a:bodyPr>
            <a:lstStyle/>
            <a:p>
              <a:pPr algn="ctr"/>
              <a:r>
                <a:rPr lang="en-US" sz="2400" dirty="0">
                  <a:solidFill>
                    <a:schemeClr val="bg1"/>
                  </a:solidFill>
                  <a:latin typeface="Kristen ITC" panose="03050502040202030202" pitchFamily="66" charset="0"/>
                </a:rPr>
                <a:t>Exclusion</a:t>
              </a:r>
              <a:endParaRPr lang="en-US" sz="2000" dirty="0">
                <a:solidFill>
                  <a:schemeClr val="bg1"/>
                </a:solidFill>
                <a:latin typeface="Kristen ITC" panose="03050502040202030202" pitchFamily="66" charset="0"/>
              </a:endParaRPr>
            </a:p>
          </p:txBody>
        </p:sp>
        <p:sp>
          <p:nvSpPr>
            <p:cNvPr id="40" name="TextBox 39">
              <a:extLst>
                <a:ext uri="{FF2B5EF4-FFF2-40B4-BE49-F238E27FC236}">
                  <a16:creationId xmlns:a16="http://schemas.microsoft.com/office/drawing/2014/main" id="{93E9EFB4-7D2D-4C2B-A636-6635243FE44C}"/>
                </a:ext>
              </a:extLst>
            </p:cNvPr>
            <p:cNvSpPr txBox="1"/>
            <p:nvPr/>
          </p:nvSpPr>
          <p:spPr>
            <a:xfrm>
              <a:off x="5029200" y="2221134"/>
              <a:ext cx="2324100" cy="461665"/>
            </a:xfrm>
            <a:prstGeom prst="rect">
              <a:avLst/>
            </a:prstGeom>
            <a:noFill/>
          </p:spPr>
          <p:txBody>
            <a:bodyPr wrap="square" rtlCol="0">
              <a:spAutoFit/>
            </a:bodyPr>
            <a:lstStyle/>
            <a:p>
              <a:pPr algn="ctr"/>
              <a:r>
                <a:rPr lang="en-US" sz="2400" dirty="0">
                  <a:solidFill>
                    <a:schemeClr val="bg1"/>
                  </a:solidFill>
                  <a:latin typeface="Kristen ITC" panose="03050502040202030202" pitchFamily="66" charset="0"/>
                </a:rPr>
                <a:t>Separation</a:t>
              </a:r>
              <a:endParaRPr lang="en-US" dirty="0">
                <a:solidFill>
                  <a:schemeClr val="bg1"/>
                </a:solidFill>
                <a:latin typeface="Kristen ITC" panose="03050502040202030202" pitchFamily="66" charset="0"/>
              </a:endParaRPr>
            </a:p>
          </p:txBody>
        </p:sp>
        <p:sp>
          <p:nvSpPr>
            <p:cNvPr id="41" name="TextBox 40">
              <a:extLst>
                <a:ext uri="{FF2B5EF4-FFF2-40B4-BE49-F238E27FC236}">
                  <a16:creationId xmlns:a16="http://schemas.microsoft.com/office/drawing/2014/main" id="{78E1A005-8A5A-4E68-A0D6-9A685F8F2A70}"/>
                </a:ext>
              </a:extLst>
            </p:cNvPr>
            <p:cNvSpPr txBox="1"/>
            <p:nvPr/>
          </p:nvSpPr>
          <p:spPr>
            <a:xfrm>
              <a:off x="1631515" y="4590697"/>
              <a:ext cx="1994770" cy="461665"/>
            </a:xfrm>
            <a:prstGeom prst="rect">
              <a:avLst/>
            </a:prstGeom>
            <a:noFill/>
          </p:spPr>
          <p:txBody>
            <a:bodyPr wrap="square" rtlCol="0">
              <a:spAutoFit/>
            </a:bodyPr>
            <a:lstStyle/>
            <a:p>
              <a:pPr algn="ctr"/>
              <a:r>
                <a:rPr lang="en-US" sz="2400" dirty="0">
                  <a:solidFill>
                    <a:schemeClr val="bg1"/>
                  </a:solidFill>
                  <a:latin typeface="Kristen ITC" panose="03050502040202030202" pitchFamily="66" charset="0"/>
                </a:rPr>
                <a:t>Integration</a:t>
              </a:r>
              <a:endParaRPr lang="en-US" dirty="0">
                <a:solidFill>
                  <a:schemeClr val="bg1"/>
                </a:solidFill>
                <a:latin typeface="Kristen ITC" panose="03050502040202030202" pitchFamily="66" charset="0"/>
              </a:endParaRPr>
            </a:p>
          </p:txBody>
        </p:sp>
        <p:sp>
          <p:nvSpPr>
            <p:cNvPr id="42" name="TextBox 41">
              <a:extLst>
                <a:ext uri="{FF2B5EF4-FFF2-40B4-BE49-F238E27FC236}">
                  <a16:creationId xmlns:a16="http://schemas.microsoft.com/office/drawing/2014/main" id="{CFCCB7F6-DD26-4AD8-8BF7-AEBDD44DE205}"/>
                </a:ext>
              </a:extLst>
            </p:cNvPr>
            <p:cNvSpPr txBox="1"/>
            <p:nvPr/>
          </p:nvSpPr>
          <p:spPr>
            <a:xfrm>
              <a:off x="5214143" y="4590697"/>
              <a:ext cx="1681958" cy="461665"/>
            </a:xfrm>
            <a:prstGeom prst="rect">
              <a:avLst/>
            </a:prstGeom>
            <a:noFill/>
          </p:spPr>
          <p:txBody>
            <a:bodyPr wrap="square" rtlCol="0">
              <a:spAutoFit/>
            </a:bodyPr>
            <a:lstStyle/>
            <a:p>
              <a:pPr algn="ctr"/>
              <a:r>
                <a:rPr lang="en-US" sz="2400" dirty="0">
                  <a:solidFill>
                    <a:schemeClr val="bg1"/>
                  </a:solidFill>
                  <a:latin typeface="Kristen ITC" panose="03050502040202030202" pitchFamily="66" charset="0"/>
                </a:rPr>
                <a:t>Inclusion</a:t>
              </a:r>
              <a:endParaRPr lang="en-US" dirty="0">
                <a:solidFill>
                  <a:schemeClr val="bg1"/>
                </a:solidFill>
                <a:latin typeface="Kristen ITC" panose="03050502040202030202" pitchFamily="66" charset="0"/>
              </a:endParaRPr>
            </a:p>
          </p:txBody>
        </p:sp>
      </p:grpSp>
      <p:pic>
        <p:nvPicPr>
          <p:cNvPr id="67" name="Picture 2" descr="http://parcplace.org/wp-content/themes/herps/images/logo.png">
            <a:extLst>
              <a:ext uri="{FF2B5EF4-FFF2-40B4-BE49-F238E27FC236}">
                <a16:creationId xmlns:a16="http://schemas.microsoft.com/office/drawing/2014/main" id="{82BDEF6F-9721-4FBD-9CD4-41350CE17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1663" y="6333450"/>
            <a:ext cx="1172337" cy="46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38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b="1" u="sng" dirty="0"/>
              <a:t>Equity</a:t>
            </a:r>
          </a:p>
        </p:txBody>
      </p:sp>
      <p:sp>
        <p:nvSpPr>
          <p:cNvPr id="3" name="Content Placeholder 2"/>
          <p:cNvSpPr>
            <a:spLocks noGrp="1"/>
          </p:cNvSpPr>
          <p:nvPr>
            <p:ph idx="1"/>
          </p:nvPr>
        </p:nvSpPr>
        <p:spPr>
          <a:xfrm>
            <a:off x="457200" y="914400"/>
            <a:ext cx="8229600" cy="4525963"/>
          </a:xfrm>
        </p:spPr>
        <p:txBody>
          <a:bodyPr/>
          <a:lstStyle/>
          <a:p>
            <a:pPr marL="0" indent="0" algn="ctr">
              <a:buNone/>
            </a:pPr>
            <a:r>
              <a:rPr lang="en-US" dirty="0"/>
              <a:t>Equal access, power, and outcomes for all</a:t>
            </a:r>
          </a:p>
          <a:p>
            <a:endParaRPr lang="en-US" dirty="0"/>
          </a:p>
        </p:txBody>
      </p:sp>
      <p:pic>
        <p:nvPicPr>
          <p:cNvPr id="4" name="Picture 2" descr="Image result for equality vs equ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389" y="1497869"/>
            <a:ext cx="8767125" cy="493582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A74444-0FD9-4806-85C2-A92067E1E74E}"/>
              </a:ext>
            </a:extLst>
          </p:cNvPr>
          <p:cNvSpPr txBox="1"/>
          <p:nvPr/>
        </p:nvSpPr>
        <p:spPr>
          <a:xfrm>
            <a:off x="5355772" y="6479174"/>
            <a:ext cx="3629160" cy="369332"/>
          </a:xfrm>
          <a:prstGeom prst="rect">
            <a:avLst/>
          </a:prstGeom>
          <a:noFill/>
        </p:spPr>
        <p:txBody>
          <a:bodyPr wrap="square" rtlCol="0">
            <a:spAutoFit/>
          </a:bodyPr>
          <a:lstStyle/>
          <a:p>
            <a:r>
              <a:rPr lang="en-US" dirty="0"/>
              <a:t>© Robert Wood Johnson Foundation</a:t>
            </a:r>
          </a:p>
        </p:txBody>
      </p:sp>
      <p:pic>
        <p:nvPicPr>
          <p:cNvPr id="6" name="Picture 2" descr="http://parcplace.org/wp-content/themes/herps/images/logo.png">
            <a:extLst>
              <a:ext uri="{FF2B5EF4-FFF2-40B4-BE49-F238E27FC236}">
                <a16:creationId xmlns:a16="http://schemas.microsoft.com/office/drawing/2014/main" id="{CFF60DA4-FF4B-49C7-BB35-EC9DD3BB3A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34506"/>
            <a:ext cx="1172337" cy="46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025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2918</TotalTime>
  <Words>3323</Words>
  <Application>Microsoft Office PowerPoint</Application>
  <PresentationFormat>On-screen Show (4:3)</PresentationFormat>
  <Paragraphs>320</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Kristen ITC</vt:lpstr>
      <vt:lpstr>Office Theme</vt:lpstr>
      <vt:lpstr>Diversity, Equity, and Inclusion</vt:lpstr>
      <vt:lpstr>Opening Thought—The Dinner Party</vt:lpstr>
      <vt:lpstr>Our purpose here today</vt:lpstr>
      <vt:lpstr>Sectors represented in</vt:lpstr>
      <vt:lpstr>Identity is Complex</vt:lpstr>
      <vt:lpstr>Aspects of My Identity</vt:lpstr>
      <vt:lpstr>Diversity</vt:lpstr>
      <vt:lpstr>Inclusion</vt:lpstr>
      <vt:lpstr>Equity</vt:lpstr>
      <vt:lpstr>Strengthening PARC</vt:lpstr>
      <vt:lpstr>Improving PARC Success</vt:lpstr>
      <vt:lpstr>Despite Benefits, Missing the Mark</vt:lpstr>
      <vt:lpstr>Why does our field ≠ our nation?</vt:lpstr>
      <vt:lpstr>Sexual Orientation</vt:lpstr>
      <vt:lpstr>PowerPoint Presentation</vt:lpstr>
      <vt:lpstr>Improving Conservation Success</vt:lpstr>
      <vt:lpstr>Success for PARC</vt:lpstr>
      <vt:lpstr>Success for PARC</vt:lpstr>
      <vt:lpstr>Success for PARC</vt:lpstr>
      <vt:lpstr>Success for PARC</vt:lpstr>
      <vt:lpstr>Thank you for joining the conversation!</vt:lpstr>
      <vt:lpstr>How will you help PARC be more inclusive, equitable, and diverse?</vt:lpstr>
      <vt:lpstr>Slides that could be exchanged or added</vt:lpstr>
      <vt:lpstr>Diversity, Equity, Inclusion and the PARC Vision</vt:lpstr>
      <vt:lpstr>Women and Field Work</vt:lpstr>
      <vt:lpstr>Blacks and Hispanics Employed in STEM</vt:lpstr>
      <vt:lpstr>PowerPoint Presentation</vt:lpstr>
      <vt:lpstr>“Is science only for the rich?” (Nature, 2016)</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 Equity, and Diversity</dc:title>
  <dc:creator>Reviewer</dc:creator>
  <cp:lastModifiedBy>David Jonathan Munoz</cp:lastModifiedBy>
  <cp:revision>196</cp:revision>
  <cp:lastPrinted>2018-11-20T17:47:08Z</cp:lastPrinted>
  <dcterms:created xsi:type="dcterms:W3CDTF">2018-05-21T17:58:49Z</dcterms:created>
  <dcterms:modified xsi:type="dcterms:W3CDTF">2019-05-24T13:01:59Z</dcterms:modified>
</cp:coreProperties>
</file>